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9"/>
  </p:notesMasterIdLst>
  <p:sldIdLst>
    <p:sldId id="291" r:id="rId2"/>
    <p:sldId id="292" r:id="rId3"/>
    <p:sldId id="256" r:id="rId4"/>
    <p:sldId id="278" r:id="rId5"/>
    <p:sldId id="257" r:id="rId6"/>
    <p:sldId id="258" r:id="rId7"/>
    <p:sldId id="259" r:id="rId8"/>
    <p:sldId id="260" r:id="rId9"/>
    <p:sldId id="261" r:id="rId10"/>
    <p:sldId id="263" r:id="rId11"/>
    <p:sldId id="262" r:id="rId12"/>
    <p:sldId id="279" r:id="rId13"/>
    <p:sldId id="264" r:id="rId14"/>
    <p:sldId id="265" r:id="rId15"/>
    <p:sldId id="280" r:id="rId16"/>
    <p:sldId id="281" r:id="rId17"/>
    <p:sldId id="282" r:id="rId18"/>
    <p:sldId id="266" r:id="rId19"/>
    <p:sldId id="267" r:id="rId20"/>
    <p:sldId id="269" r:id="rId21"/>
    <p:sldId id="270" r:id="rId22"/>
    <p:sldId id="271" r:id="rId23"/>
    <p:sldId id="272" r:id="rId24"/>
    <p:sldId id="285" r:id="rId25"/>
    <p:sldId id="268" r:id="rId26"/>
    <p:sldId id="273" r:id="rId27"/>
    <p:sldId id="274" r:id="rId28"/>
    <p:sldId id="275" r:id="rId29"/>
    <p:sldId id="276" r:id="rId30"/>
    <p:sldId id="277" r:id="rId31"/>
    <p:sldId id="290" r:id="rId32"/>
    <p:sldId id="283" r:id="rId33"/>
    <p:sldId id="284" r:id="rId34"/>
    <p:sldId id="286" r:id="rId35"/>
    <p:sldId id="287" r:id="rId36"/>
    <p:sldId id="288" r:id="rId37"/>
    <p:sldId id="289" r:id="rId3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0" d="100"/>
          <a:sy n="110" d="100"/>
        </p:scale>
        <p:origin x="6" y="58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9E1DFA-A74F-494E-9EE3-FF9662DE4664}" type="datetimeFigureOut">
              <a:rPr lang="it-IT" smtClean="0"/>
              <a:pPr/>
              <a:t>11/02/2016</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3BB4CD-14FC-4312-82ED-FD343F5BDAFD}" type="slidenum">
              <a:rPr lang="it-IT" smtClean="0"/>
              <a:pPr/>
              <a:t>‹N›</a:t>
            </a:fld>
            <a:endParaRPr lang="it-IT"/>
          </a:p>
        </p:txBody>
      </p:sp>
    </p:spTree>
    <p:extLst>
      <p:ext uri="{BB962C8B-B14F-4D97-AF65-F5344CB8AC3E}">
        <p14:creationId xmlns:p14="http://schemas.microsoft.com/office/powerpoint/2010/main" val="3145864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4CBE15A4-E089-426B-B3D8-CFA2EA40C689}" type="slidenum">
              <a:rPr lang="it-IT" smtClean="0"/>
              <a:pPr/>
              <a:t>19</a:t>
            </a:fld>
            <a:endParaRPr lang="it-IT" smtClean="0"/>
          </a:p>
        </p:txBody>
      </p:sp>
      <p:sp>
        <p:nvSpPr>
          <p:cNvPr id="44035" name="Rectangle 2"/>
          <p:cNvSpPr>
            <a:spLocks noGrp="1" noRot="1" noChangeAspect="1" noChangeArrowheads="1" noTextEdit="1"/>
          </p:cNvSpPr>
          <p:nvPr>
            <p:ph type="sldImg"/>
          </p:nvPr>
        </p:nvSpPr>
        <p:spPr>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E76513C7-A66B-4583-8E13-3FEAEE4B7898}" type="slidenum">
              <a:rPr lang="it-IT" smtClean="0"/>
              <a:pPr/>
              <a:t>20</a:t>
            </a:fld>
            <a:endParaRPr lang="it-IT" smtClean="0"/>
          </a:p>
        </p:txBody>
      </p:sp>
      <p:sp>
        <p:nvSpPr>
          <p:cNvPr id="45059" name="Rectangle 2"/>
          <p:cNvSpPr>
            <a:spLocks noGrp="1" noRot="1" noChangeAspect="1" noChangeArrowheads="1" noTextEdit="1"/>
          </p:cNvSpPr>
          <p:nvPr>
            <p:ph type="sldImg"/>
          </p:nvPr>
        </p:nvSpPr>
        <p:spPr>
          <a:solidFill>
            <a:srgbClr val="FFFFFF"/>
          </a:solidFill>
          <a:ln/>
        </p:spPr>
      </p:sp>
      <p:sp>
        <p:nvSpPr>
          <p:cNvPr id="450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A4FDE1C9-5B54-4FC1-BC9A-D65C3BA7ECE0}" type="slidenum">
              <a:rPr lang="it-IT" smtClean="0"/>
              <a:pPr/>
              <a:t>21</a:t>
            </a:fld>
            <a:endParaRPr lang="it-IT" smtClean="0"/>
          </a:p>
        </p:txBody>
      </p:sp>
      <p:sp>
        <p:nvSpPr>
          <p:cNvPr id="49155" name="Rectangle 2"/>
          <p:cNvSpPr>
            <a:spLocks noGrp="1" noRot="1" noChangeAspect="1" noChangeArrowheads="1" noTextEdit="1"/>
          </p:cNvSpPr>
          <p:nvPr>
            <p:ph type="sldImg"/>
          </p:nvPr>
        </p:nvSpPr>
        <p:spPr>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9DBDD987-A6C7-4D8C-94B6-7A3456CA269B}" type="slidenum">
              <a:rPr lang="it-IT" smtClean="0"/>
              <a:pPr/>
              <a:t>22</a:t>
            </a:fld>
            <a:endParaRPr lang="it-IT" smtClean="0"/>
          </a:p>
        </p:txBody>
      </p:sp>
      <p:sp>
        <p:nvSpPr>
          <p:cNvPr id="51203" name="Rectangle 2"/>
          <p:cNvSpPr>
            <a:spLocks noGrp="1" noRot="1" noChangeAspect="1" noChangeArrowheads="1" noTextEdit="1"/>
          </p:cNvSpPr>
          <p:nvPr>
            <p:ph type="sldImg"/>
          </p:nvPr>
        </p:nvSpPr>
        <p:spPr>
          <a:solidFill>
            <a:srgbClr val="FFFFFF"/>
          </a:solidFill>
          <a:ln/>
        </p:spPr>
      </p:sp>
      <p:sp>
        <p:nvSpPr>
          <p:cNvPr id="512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F8916122-3C2E-4FBE-831D-520112E6CAAF}" type="slidenum">
              <a:rPr lang="it-IT" smtClean="0"/>
              <a:pPr/>
              <a:t>23</a:t>
            </a:fld>
            <a:endParaRPr lang="it-IT" smtClean="0"/>
          </a:p>
        </p:txBody>
      </p:sp>
      <p:sp>
        <p:nvSpPr>
          <p:cNvPr id="52227" name="Rectangle 2"/>
          <p:cNvSpPr>
            <a:spLocks noGrp="1" noRot="1" noChangeAspect="1" noChangeArrowheads="1" noTextEdit="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69DF45CD-B185-4987-908C-260F67BA8482}" type="datetimeFigureOut">
              <a:rPr lang="it-IT" smtClean="0"/>
              <a:pPr/>
              <a:t>11/02/2016</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F285DF66-EDDF-494A-BD1A-0617E085DCBC}"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9DF45CD-B185-4987-908C-260F67BA8482}" type="datetimeFigureOut">
              <a:rPr lang="it-IT" smtClean="0"/>
              <a:pPr/>
              <a:t>11/02/2016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285DF66-EDDF-494A-BD1A-0617E085DCBC}"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69DF45CD-B185-4987-908C-260F67BA8482}" type="datetimeFigureOut">
              <a:rPr lang="it-IT" smtClean="0"/>
              <a:pPr/>
              <a:t>11/02/2016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285DF66-EDDF-494A-BD1A-0617E085DCBC}"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69DF45CD-B185-4987-908C-260F67BA8482}" type="datetimeFigureOut">
              <a:rPr lang="it-IT" smtClean="0"/>
              <a:pPr/>
              <a:t>11/02/2016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285DF66-EDDF-494A-BD1A-0617E085DCBC}"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69DF45CD-B185-4987-908C-260F67BA8482}" type="datetimeFigureOut">
              <a:rPr lang="it-IT" smtClean="0"/>
              <a:pPr/>
              <a:t>11/02/2016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F285DF66-EDDF-494A-BD1A-0617E085DCBC}"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69DF45CD-B185-4987-908C-260F67BA8482}" type="datetimeFigureOut">
              <a:rPr lang="it-IT" smtClean="0"/>
              <a:pPr/>
              <a:t>11/02/2016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F285DF66-EDDF-494A-BD1A-0617E085DCBC}"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9DF45CD-B185-4987-908C-260F67BA8482}" type="datetimeFigureOut">
              <a:rPr lang="it-IT" smtClean="0"/>
              <a:pPr/>
              <a:t>11/02/2016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F285DF66-EDDF-494A-BD1A-0617E085DCBC}"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69DF45CD-B185-4987-908C-260F67BA8482}" type="datetimeFigureOut">
              <a:rPr lang="it-IT" smtClean="0"/>
              <a:pPr/>
              <a:t>11/02/2016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285DF66-EDDF-494A-BD1A-0617E085DCBC}"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69DF45CD-B185-4987-908C-260F67BA8482}" type="datetimeFigureOut">
              <a:rPr lang="it-IT" smtClean="0"/>
              <a:pPr/>
              <a:t>11/02/2016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F285DF66-EDDF-494A-BD1A-0617E085DCBC}"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9DF45CD-B185-4987-908C-260F67BA8482}" type="datetimeFigureOut">
              <a:rPr lang="it-IT" smtClean="0"/>
              <a:pPr/>
              <a:t>11/02/2016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285DF66-EDDF-494A-BD1A-0617E085DCBC}"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9DF45CD-B185-4987-908C-260F67BA8482}" type="datetimeFigureOut">
              <a:rPr lang="it-IT" smtClean="0"/>
              <a:pPr/>
              <a:t>11/02/2016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285DF66-EDDF-494A-BD1A-0617E085DCBC}"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9DF45CD-B185-4987-908C-260F67BA8482}" type="datetimeFigureOut">
              <a:rPr lang="it-IT" smtClean="0"/>
              <a:pPr/>
              <a:t>11/02/2016</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285DF66-EDDF-494A-BD1A-0617E085DCBC}"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tente\Desktop\power to the people.PNG"/>
          <p:cNvPicPr>
            <a:picLocks noGrp="1" noChangeAspect="1" noChangeArrowheads="1"/>
          </p:cNvPicPr>
          <p:nvPr>
            <p:ph idx="1"/>
          </p:nvPr>
        </p:nvPicPr>
        <p:blipFill>
          <a:blip r:embed="rId2"/>
          <a:srcRect/>
          <a:stretch>
            <a:fillRect/>
          </a:stretch>
        </p:blipFill>
        <p:spPr bwMode="auto">
          <a:xfrm>
            <a:off x="500034" y="857232"/>
            <a:ext cx="8066145" cy="5389569"/>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00034" y="1285860"/>
            <a:ext cx="8186766" cy="5038740"/>
          </a:xfrm>
        </p:spPr>
        <p:txBody>
          <a:bodyPr>
            <a:normAutofit fontScale="92500" lnSpcReduction="20000"/>
          </a:bodyPr>
          <a:lstStyle/>
          <a:p>
            <a:r>
              <a:rPr lang="it-IT" dirty="0" smtClean="0"/>
              <a:t>Il progetto </a:t>
            </a:r>
            <a:r>
              <a:rPr lang="it-IT" dirty="0" err="1" smtClean="0"/>
              <a:t>Erasmus</a:t>
            </a:r>
            <a:r>
              <a:rPr lang="it-IT" dirty="0" smtClean="0"/>
              <a:t> promuove la </a:t>
            </a:r>
            <a:r>
              <a:rPr lang="it-IT" b="1" dirty="0" smtClean="0"/>
              <a:t>partecipazione alla vita democratica</a:t>
            </a:r>
            <a:r>
              <a:rPr lang="it-IT" dirty="0" smtClean="0"/>
              <a:t> in Europa, al mercato del lavoro, il dialogo interculturale, la solidarietà; favorisce miglioramenti della </a:t>
            </a:r>
            <a:r>
              <a:rPr lang="it-IT" b="1" dirty="0" smtClean="0"/>
              <a:t>qualità</a:t>
            </a:r>
            <a:r>
              <a:rPr lang="it-IT" dirty="0" smtClean="0"/>
              <a:t> nell’ambito dell’animazione </a:t>
            </a:r>
            <a:r>
              <a:rPr lang="it-IT" dirty="0" err="1" smtClean="0"/>
              <a:t>socioeducativa</a:t>
            </a:r>
            <a:r>
              <a:rPr lang="it-IT" dirty="0" smtClean="0"/>
              <a:t>; integra le </a:t>
            </a:r>
            <a:r>
              <a:rPr lang="it-IT" b="1" dirty="0" smtClean="0"/>
              <a:t>riforme politiche a livello locale, regionale e nazionale e sostenere lo sviluppo di una politica</a:t>
            </a:r>
            <a:r>
              <a:rPr lang="it-IT" dirty="0" smtClean="0"/>
              <a:t> in materia di </a:t>
            </a:r>
            <a:r>
              <a:rPr lang="it-IT" b="1" dirty="0" smtClean="0"/>
              <a:t>gioventù</a:t>
            </a:r>
            <a:r>
              <a:rPr lang="it-IT" dirty="0" smtClean="0"/>
              <a:t> basata sulla conoscenza e su dati concreti e il riconoscimento dell’apprendimento non formale e informale, in particolare mediante una cooperazione politica rafforzata; accresce la </a:t>
            </a:r>
            <a:r>
              <a:rPr lang="it-IT" b="1" dirty="0" smtClean="0"/>
              <a:t>dimensione internazionale</a:t>
            </a:r>
            <a:r>
              <a:rPr lang="it-IT" dirty="0" smtClean="0"/>
              <a:t> delle attività nel settore della gioventù e il ruolo degli </a:t>
            </a:r>
            <a:r>
              <a:rPr lang="it-IT" b="1" dirty="0" smtClean="0"/>
              <a:t>animatori </a:t>
            </a:r>
            <a:r>
              <a:rPr lang="it-IT" b="1" dirty="0" err="1" smtClean="0"/>
              <a:t>socioeducativi</a:t>
            </a:r>
            <a:r>
              <a:rPr lang="it-IT" dirty="0" smtClean="0"/>
              <a:t> e delle organizzazioni giovanili quali strutture di sostegno per i giovani.</a:t>
            </a:r>
          </a:p>
          <a:p>
            <a:pPr>
              <a:buNone/>
            </a:pPr>
            <a:r>
              <a:rPr lang="it-IT" dirty="0" smtClean="0"/>
              <a:t/>
            </a:r>
            <a:br>
              <a:rPr lang="it-IT" dirty="0" smtClean="0"/>
            </a:br>
            <a:r>
              <a:rPr lang="it-IT" dirty="0" smtClean="0"/>
              <a:t>                                    </a:t>
            </a:r>
            <a:endParaRPr lang="it-IT" dirty="0"/>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42974" y="785794"/>
            <a:ext cx="7772400" cy="1470025"/>
          </a:xfrm>
        </p:spPr>
        <p:txBody>
          <a:bodyPr/>
          <a:lstStyle/>
          <a:p>
            <a:r>
              <a:rPr lang="it-IT" dirty="0" smtClean="0"/>
              <a:t>LA DEMOCRAZIA</a:t>
            </a:r>
            <a:endParaRPr lang="it-IT" dirty="0"/>
          </a:p>
        </p:txBody>
      </p:sp>
      <p:pic>
        <p:nvPicPr>
          <p:cNvPr id="5122" name="Picture 2" descr="http://www.m5sbustoarsizio.it/wordpress/wp-content/uploads/2015/02/democrazia-partecipativa.jpg"/>
          <p:cNvPicPr>
            <a:picLocks noChangeAspect="1" noChangeArrowheads="1"/>
          </p:cNvPicPr>
          <p:nvPr/>
        </p:nvPicPr>
        <p:blipFill>
          <a:blip r:embed="rId2"/>
          <a:srcRect/>
          <a:stretch>
            <a:fillRect/>
          </a:stretch>
        </p:blipFill>
        <p:spPr bwMode="auto">
          <a:xfrm>
            <a:off x="0" y="2571720"/>
            <a:ext cx="9131874" cy="4286280"/>
          </a:xfrm>
          <a:prstGeom prst="rect">
            <a:avLst/>
          </a:prstGeom>
          <a:noFill/>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4" presetClass="entr" presetSubtype="0" fill="hold" nodeType="clickEffect">
                                  <p:stCondLst>
                                    <p:cond delay="0"/>
                                  </p:stCondLst>
                                  <p:childTnLst>
                                    <p:set>
                                      <p:cBhvr>
                                        <p:cTn id="13" dur="1" fill="hold">
                                          <p:stCondLst>
                                            <p:cond delay="0"/>
                                          </p:stCondLst>
                                        </p:cTn>
                                        <p:tgtEl>
                                          <p:spTgt spid="5122"/>
                                        </p:tgtEl>
                                        <p:attrNameLst>
                                          <p:attrName>style.visibility</p:attrName>
                                        </p:attrNameLst>
                                      </p:cBhvr>
                                      <p:to>
                                        <p:strVal val="visible"/>
                                      </p:to>
                                    </p:set>
                                    <p:anim from="(-#ppt_w/2)" to="(#ppt_x)" calcmode="lin" valueType="num">
                                      <p:cBhvr>
                                        <p:cTn id="14" dur="600" fill="hold">
                                          <p:stCondLst>
                                            <p:cond delay="0"/>
                                          </p:stCondLst>
                                        </p:cTn>
                                        <p:tgtEl>
                                          <p:spTgt spid="5122"/>
                                        </p:tgtEl>
                                        <p:attrNameLst>
                                          <p:attrName>ppt_x</p:attrName>
                                        </p:attrNameLst>
                                      </p:cBhvr>
                                    </p:anim>
                                    <p:anim from="0" to="-1.0" calcmode="lin" valueType="num">
                                      <p:cBhvr>
                                        <p:cTn id="15" dur="200" decel="50000" autoRev="1" fill="hold">
                                          <p:stCondLst>
                                            <p:cond delay="600"/>
                                          </p:stCondLst>
                                        </p:cTn>
                                        <p:tgtEl>
                                          <p:spTgt spid="5122"/>
                                        </p:tgtEl>
                                        <p:attrNameLst>
                                          <p:attrName>xshear</p:attrName>
                                        </p:attrNameLst>
                                      </p:cBhvr>
                                    </p:anim>
                                    <p:animScale>
                                      <p:cBhvr>
                                        <p:cTn id="16" dur="200" decel="100000" autoRev="1" fill="hold">
                                          <p:stCondLst>
                                            <p:cond delay="600"/>
                                          </p:stCondLst>
                                        </p:cTn>
                                        <p:tgtEl>
                                          <p:spTgt spid="5122"/>
                                        </p:tgtEl>
                                      </p:cBhvr>
                                      <p:from x="100000" y="100000"/>
                                      <p:to x="80000" y="100000"/>
                                    </p:animScale>
                                    <p:anim by="(#ppt_h/3+#ppt_w*0.1)" calcmode="lin" valueType="num">
                                      <p:cBhvr additive="sum">
                                        <p:cTn id="17" dur="200" decel="100000" autoRev="1" fill="hold">
                                          <p:stCondLst>
                                            <p:cond delay="600"/>
                                          </p:stCondLst>
                                        </p:cTn>
                                        <p:tgtEl>
                                          <p:spTgt spid="5122"/>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1" descr="C:\Users\Utente\Desktop\ANNA\STORIA\1280px-2006_01_21_Athènes_Parthénon.JPG"/>
          <p:cNvPicPr>
            <a:picLocks noChangeAspect="1" noChangeArrowheads="1"/>
          </p:cNvPicPr>
          <p:nvPr/>
        </p:nvPicPr>
        <p:blipFill>
          <a:blip r:embed="rId2">
            <a:lum bright="40000"/>
          </a:blip>
          <a:srcRect/>
          <a:stretch>
            <a:fillRect/>
          </a:stretch>
        </p:blipFill>
        <p:spPr bwMode="auto">
          <a:xfrm>
            <a:off x="0" y="0"/>
            <a:ext cx="9144000" cy="6858000"/>
          </a:xfrm>
          <a:prstGeom prst="rect">
            <a:avLst/>
          </a:prstGeom>
          <a:noFill/>
          <a:effectLst>
            <a:softEdge rad="635000"/>
          </a:effectLst>
        </p:spPr>
      </p:pic>
      <p:sp>
        <p:nvSpPr>
          <p:cNvPr id="4" name="Rettangolo 3"/>
          <p:cNvSpPr/>
          <p:nvPr/>
        </p:nvSpPr>
        <p:spPr>
          <a:xfrm>
            <a:off x="2532819" y="2967335"/>
            <a:ext cx="4078361"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sz="5400" b="1" cap="none" spc="0" dirty="0" smtClean="0">
                <a:ln/>
                <a:solidFill>
                  <a:schemeClr val="accent3"/>
                </a:solidFill>
                <a:effectLst/>
              </a:rPr>
              <a:t>LE ORIGINI</a:t>
            </a:r>
            <a:endParaRPr lang="it-IT" sz="5400" b="1" cap="none" spc="0" dirty="0">
              <a:ln/>
              <a:solidFill>
                <a:schemeClr val="accent3"/>
              </a:solidFill>
              <a:effectLst/>
            </a:endParaRPr>
          </a:p>
        </p:txBody>
      </p:sp>
      <p:sp>
        <p:nvSpPr>
          <p:cNvPr id="5" name="Titolo 4"/>
          <p:cNvSpPr>
            <a:spLocks noGrp="1"/>
          </p:cNvSpPr>
          <p:nvPr>
            <p:ph type="title"/>
          </p:nvPr>
        </p:nvSpPr>
        <p:spPr/>
        <p:txBody>
          <a:bodyPr/>
          <a:lstStyle/>
          <a:p>
            <a:endParaRPr lang="it-IT"/>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from="(-#ppt_w/2)" to="(#ppt_x)" calcmode="lin" valueType="num">
                                      <p:cBhvr>
                                        <p:cTn id="7" dur="600" fill="hold">
                                          <p:stCondLst>
                                            <p:cond delay="0"/>
                                          </p:stCondLst>
                                        </p:cTn>
                                        <p:tgtEl>
                                          <p:spTgt spid="4"/>
                                        </p:tgtEl>
                                        <p:attrNameLst>
                                          <p:attrName>ppt_x</p:attrName>
                                        </p:attrNameLst>
                                      </p:cBhvr>
                                    </p:anim>
                                    <p:anim from="0" to="-1.0" calcmode="lin" valueType="num">
                                      <p:cBhvr>
                                        <p:cTn id="8" dur="200" decel="50000" autoRev="1" fill="hold">
                                          <p:stCondLst>
                                            <p:cond delay="600"/>
                                          </p:stCondLst>
                                        </p:cTn>
                                        <p:tgtEl>
                                          <p:spTgt spid="4"/>
                                        </p:tgtEl>
                                        <p:attrNameLst>
                                          <p:attrName>xshear</p:attrName>
                                        </p:attrNameLst>
                                      </p:cBhvr>
                                    </p:anim>
                                    <p:animScale>
                                      <p:cBhvr>
                                        <p:cTn id="9" dur="200" decel="100000" autoRev="1" fill="hold">
                                          <p:stCondLst>
                                            <p:cond delay="600"/>
                                          </p:stCondLst>
                                        </p:cTn>
                                        <p:tgtEl>
                                          <p:spTgt spid="4"/>
                                        </p:tgtEl>
                                      </p:cBhvr>
                                      <p:from x="100000" y="100000"/>
                                      <p:to x="80000" y="100000"/>
                                    </p:animScale>
                                    <p:anim by="(#ppt_h/3+#ppt_w*0.1)" calcmode="lin" valueType="num">
                                      <p:cBhvr additive="sum">
                                        <p:cTn id="10" dur="200" decel="100000" autoRev="1" fill="hold">
                                          <p:stCondLst>
                                            <p:cond delay="600"/>
                                          </p:stCondLst>
                                        </p:cTn>
                                        <p:tgtEl>
                                          <p:spTgt spid="4"/>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normAutofit fontScale="92500" lnSpcReduction="20000"/>
          </a:bodyPr>
          <a:lstStyle/>
          <a:p>
            <a:r>
              <a:rPr lang="it-IT" dirty="0"/>
              <a:t>Il V secolo rappresentò il periodo più alto della civiltà greca, in cui essa raggiunse il </a:t>
            </a:r>
            <a:r>
              <a:rPr lang="it-IT" b="1" dirty="0"/>
              <a:t>massimo splendore </a:t>
            </a:r>
            <a:r>
              <a:rPr lang="it-IT" dirty="0"/>
              <a:t>sia dal punto di vista politico sia da quello culturale. Ciò che la cultura greca produsse in questo periodo influì in modo decisivo sulla storia della civiltà occidentale: le </a:t>
            </a:r>
            <a:r>
              <a:rPr lang="it-IT" b="1" dirty="0"/>
              <a:t>radici </a:t>
            </a:r>
            <a:r>
              <a:rPr lang="it-IT" dirty="0"/>
              <a:t>di tutta la cultura europea successiva si trovano appunto nell’Atene dell’epoca classica e nel patrimonio culturale che essa aveva prodotto.</a:t>
            </a:r>
          </a:p>
          <a:p>
            <a:r>
              <a:rPr lang="it-IT" dirty="0"/>
              <a:t>Il termine </a:t>
            </a:r>
            <a:r>
              <a:rPr lang="it-IT" b="1" dirty="0"/>
              <a:t>DEMOCRAZIA </a:t>
            </a:r>
            <a:r>
              <a:rPr lang="it-IT" dirty="0"/>
              <a:t>deriva dall’unione dei vocaboli </a:t>
            </a:r>
            <a:r>
              <a:rPr lang="it-IT" dirty="0" err="1"/>
              <a:t>démos</a:t>
            </a:r>
            <a:r>
              <a:rPr lang="it-IT" dirty="0"/>
              <a:t>, cioè «popolo», e </a:t>
            </a:r>
            <a:r>
              <a:rPr lang="it-IT" dirty="0" err="1"/>
              <a:t>kràtos</a:t>
            </a:r>
            <a:r>
              <a:rPr lang="it-IT" dirty="0"/>
              <a:t>, ossia «potere». La democrazia è dunque il potere esercitato dal popolo, ossia dall’insieme dei cittadini. La parola «</a:t>
            </a:r>
            <a:r>
              <a:rPr lang="it-IT" b="1" dirty="0"/>
              <a:t>politica</a:t>
            </a:r>
            <a:r>
              <a:rPr lang="it-IT" dirty="0"/>
              <a:t>» deriva dal termine </a:t>
            </a:r>
            <a:r>
              <a:rPr lang="it-IT" b="1" dirty="0"/>
              <a:t>polis. </a:t>
            </a:r>
            <a:endParaRPr lang="it-IT" dirty="0"/>
          </a:p>
          <a:p>
            <a:endParaRPr lang="it-IT" dirty="0"/>
          </a:p>
        </p:txBody>
      </p:sp>
    </p:spTree>
  </p:cSld>
  <p:clrMapOvr>
    <a:masterClrMapping/>
  </p:clrMapOvr>
  <p:transition>
    <p:comb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descr="C:\Users\Utente\Desktop\ANNA\STORIA\1280px-2006_01_21_Athènes_Parthénon.JPG"/>
          <p:cNvPicPr>
            <a:picLocks noChangeAspect="1" noChangeArrowheads="1"/>
          </p:cNvPicPr>
          <p:nvPr/>
        </p:nvPicPr>
        <p:blipFill>
          <a:blip r:embed="rId2">
            <a:lum bright="40000"/>
          </a:blip>
          <a:srcRect/>
          <a:stretch>
            <a:fillRect/>
          </a:stretch>
        </p:blipFill>
        <p:spPr bwMode="auto">
          <a:xfrm>
            <a:off x="0" y="0"/>
            <a:ext cx="9144000" cy="6858000"/>
          </a:xfrm>
          <a:prstGeom prst="rect">
            <a:avLst/>
          </a:prstGeom>
          <a:noFill/>
          <a:effectLst>
            <a:softEdge rad="635000"/>
          </a:effectLst>
        </p:spPr>
      </p:pic>
      <p:sp>
        <p:nvSpPr>
          <p:cNvPr id="2" name="Titolo 1"/>
          <p:cNvSpPr>
            <a:spLocks noGrp="1"/>
          </p:cNvSpPr>
          <p:nvPr>
            <p:ph type="title"/>
          </p:nvPr>
        </p:nvSpPr>
        <p:spPr/>
        <p:txBody>
          <a:bodyPr>
            <a:normAutofit fontScale="90000"/>
          </a:bodyPr>
          <a:lstStyle/>
          <a:p>
            <a:r>
              <a:rPr lang="it-IT" dirty="0" smtClean="0"/>
              <a:t>PRIMA TAPPA VERSO LA DEMOCRAZIA</a:t>
            </a:r>
            <a:endParaRPr lang="it-IT" dirty="0"/>
          </a:p>
        </p:txBody>
      </p:sp>
      <p:sp>
        <p:nvSpPr>
          <p:cNvPr id="3" name="Segnaposto contenuto 2"/>
          <p:cNvSpPr>
            <a:spLocks noGrp="1"/>
          </p:cNvSpPr>
          <p:nvPr>
            <p:ph idx="1"/>
          </p:nvPr>
        </p:nvSpPr>
        <p:spPr>
          <a:xfrm>
            <a:off x="357158" y="2143116"/>
            <a:ext cx="8229600" cy="5043510"/>
          </a:xfrm>
        </p:spPr>
        <p:txBody>
          <a:bodyPr>
            <a:normAutofit/>
          </a:bodyPr>
          <a:lstStyle/>
          <a:p>
            <a:pPr>
              <a:buFont typeface="Wingdings" pitchFamily="2" charset="2"/>
              <a:buChar char="v"/>
            </a:pPr>
            <a:r>
              <a:rPr lang="it-IT" dirty="0"/>
              <a:t>La riforma oligarchica di </a:t>
            </a:r>
            <a:r>
              <a:rPr lang="it-IT" b="1" u="sng" dirty="0"/>
              <a:t>SOLONE</a:t>
            </a:r>
            <a:r>
              <a:rPr lang="it-IT" b="1" dirty="0"/>
              <a:t> </a:t>
            </a:r>
            <a:endParaRPr lang="it-IT" b="1" dirty="0" smtClean="0"/>
          </a:p>
          <a:p>
            <a:pPr>
              <a:buNone/>
            </a:pPr>
            <a:r>
              <a:rPr lang="it-IT" dirty="0" smtClean="0"/>
              <a:t>(</a:t>
            </a:r>
            <a:r>
              <a:rPr lang="it-IT" dirty="0"/>
              <a:t>594 a.C.): detta </a:t>
            </a:r>
            <a:r>
              <a:rPr lang="it-IT" b="1" dirty="0"/>
              <a:t>timocratica </a:t>
            </a:r>
            <a:endParaRPr lang="it-IT" b="1" dirty="0" smtClean="0"/>
          </a:p>
          <a:p>
            <a:pPr>
              <a:buNone/>
            </a:pPr>
            <a:r>
              <a:rPr lang="it-IT" b="1" dirty="0" smtClean="0"/>
              <a:t>(</a:t>
            </a:r>
            <a:r>
              <a:rPr lang="it-IT" dirty="0" smtClean="0"/>
              <a:t>= </a:t>
            </a:r>
            <a:r>
              <a:rPr lang="it-IT" dirty="0"/>
              <a:t>ripartizione dei cittadini sulla base </a:t>
            </a:r>
            <a:endParaRPr lang="it-IT" dirty="0" smtClean="0"/>
          </a:p>
          <a:p>
            <a:pPr>
              <a:buNone/>
            </a:pPr>
            <a:r>
              <a:rPr lang="it-IT" dirty="0" smtClean="0"/>
              <a:t>della </a:t>
            </a:r>
            <a:r>
              <a:rPr lang="it-IT" dirty="0"/>
              <a:t>loro </a:t>
            </a:r>
            <a:r>
              <a:rPr lang="it-IT" b="1" dirty="0"/>
              <a:t>ricchezza</a:t>
            </a:r>
            <a:r>
              <a:rPr lang="it-IT" b="1" dirty="0" smtClean="0"/>
              <a:t>).</a:t>
            </a:r>
          </a:p>
          <a:p>
            <a:endParaRPr lang="it-IT" b="1" dirty="0"/>
          </a:p>
          <a:p>
            <a:pPr>
              <a:buFont typeface="Wingdings" pitchFamily="2" charset="2"/>
              <a:buChar char="v"/>
            </a:pPr>
            <a:endParaRPr lang="it-IT" b="1" dirty="0" smtClean="0"/>
          </a:p>
          <a:p>
            <a:pPr>
              <a:buFont typeface="Wingdings" pitchFamily="2" charset="2"/>
              <a:buChar char="v"/>
            </a:pPr>
            <a:r>
              <a:rPr lang="it-IT" b="1" dirty="0" smtClean="0"/>
              <a:t> </a:t>
            </a:r>
            <a:r>
              <a:rPr lang="it-IT" dirty="0" smtClean="0"/>
              <a:t>L’ideale è l’</a:t>
            </a:r>
            <a:r>
              <a:rPr lang="it-IT" b="1" dirty="0" smtClean="0"/>
              <a:t>EUNOMÌA</a:t>
            </a:r>
            <a:r>
              <a:rPr lang="it-IT" dirty="0" smtClean="0"/>
              <a:t>, cioè il «buon ordinamento» fondato sulla giustizia. Allo scopo di allargare la partecipazione dei cittadini al governo della polis.</a:t>
            </a:r>
          </a:p>
          <a:p>
            <a:pPr>
              <a:buNone/>
            </a:pPr>
            <a:endParaRPr lang="it-IT" dirty="0"/>
          </a:p>
        </p:txBody>
      </p:sp>
      <p:sp>
        <p:nvSpPr>
          <p:cNvPr id="4" name="Freccia in giù 3"/>
          <p:cNvSpPr/>
          <p:nvPr/>
        </p:nvSpPr>
        <p:spPr>
          <a:xfrm>
            <a:off x="3500430" y="4000504"/>
            <a:ext cx="714380" cy="928694"/>
          </a:xfrm>
          <a:prstGeom prst="down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it-IT"/>
          </a:p>
        </p:txBody>
      </p:sp>
      <p:pic>
        <p:nvPicPr>
          <p:cNvPr id="2050" name="Picture 2" descr="https://upload.wikimedia.org/wikipedia/commons/1/12/Ignoto,_c.d._solone,_replica_del_90_dc_ca_da_orig._greco_del_110_ac._ca,_6143.JPG"/>
          <p:cNvPicPr>
            <a:picLocks noChangeAspect="1" noChangeArrowheads="1"/>
          </p:cNvPicPr>
          <p:nvPr/>
        </p:nvPicPr>
        <p:blipFill>
          <a:blip r:embed="rId3" cstate="print"/>
          <a:srcRect/>
          <a:stretch>
            <a:fillRect/>
          </a:stretch>
        </p:blipFill>
        <p:spPr bwMode="auto">
          <a:xfrm>
            <a:off x="6215074" y="571480"/>
            <a:ext cx="2447251" cy="3998432"/>
          </a:xfrm>
          <a:prstGeom prst="rect">
            <a:avLst/>
          </a:prstGeom>
          <a:noFill/>
        </p:spPr>
      </p:pic>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linds(horizontal)">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 descr="C:\Users\Utente\Desktop\ANNA\STORIA\1280px-2006_01_21_Athènes_Parthénon.JPG"/>
          <p:cNvPicPr>
            <a:picLocks noChangeAspect="1" noChangeArrowheads="1"/>
          </p:cNvPicPr>
          <p:nvPr/>
        </p:nvPicPr>
        <p:blipFill>
          <a:blip r:embed="rId2">
            <a:lum bright="40000"/>
          </a:blip>
          <a:srcRect/>
          <a:stretch>
            <a:fillRect/>
          </a:stretch>
        </p:blipFill>
        <p:spPr bwMode="auto">
          <a:xfrm>
            <a:off x="0" y="0"/>
            <a:ext cx="9144000" cy="6858000"/>
          </a:xfrm>
          <a:prstGeom prst="rect">
            <a:avLst/>
          </a:prstGeom>
          <a:noFill/>
          <a:effectLst>
            <a:softEdge rad="635000"/>
          </a:effectLst>
        </p:spPr>
      </p:pic>
      <p:sp>
        <p:nvSpPr>
          <p:cNvPr id="2" name="Titolo 1"/>
          <p:cNvSpPr>
            <a:spLocks noGrp="1"/>
          </p:cNvSpPr>
          <p:nvPr>
            <p:ph type="title"/>
          </p:nvPr>
        </p:nvSpPr>
        <p:spPr/>
        <p:txBody>
          <a:bodyPr>
            <a:normAutofit fontScale="90000"/>
          </a:bodyPr>
          <a:lstStyle/>
          <a:p>
            <a:r>
              <a:rPr lang="it-IT" dirty="0" smtClean="0"/>
              <a:t>SECONDA TAPPA VERSO LA DEMOCRAZIA</a:t>
            </a:r>
            <a:endParaRPr lang="it-IT" dirty="0"/>
          </a:p>
        </p:txBody>
      </p:sp>
      <p:sp>
        <p:nvSpPr>
          <p:cNvPr id="3" name="Segnaposto contenuto 2"/>
          <p:cNvSpPr>
            <a:spLocks noGrp="1"/>
          </p:cNvSpPr>
          <p:nvPr>
            <p:ph idx="1"/>
          </p:nvPr>
        </p:nvSpPr>
        <p:spPr/>
        <p:txBody>
          <a:bodyPr/>
          <a:lstStyle/>
          <a:p>
            <a:r>
              <a:rPr lang="it-IT" dirty="0"/>
              <a:t>La svolta democratica di </a:t>
            </a:r>
            <a:r>
              <a:rPr lang="it-IT" b="1" u="sng" dirty="0" smtClean="0"/>
              <a:t>CLISTENE</a:t>
            </a:r>
          </a:p>
          <a:p>
            <a:pPr>
              <a:buNone/>
            </a:pPr>
            <a:r>
              <a:rPr lang="it-IT" dirty="0" smtClean="0"/>
              <a:t>(</a:t>
            </a:r>
            <a:r>
              <a:rPr lang="it-IT" dirty="0"/>
              <a:t>508 a.C.): (ridimensionamento </a:t>
            </a:r>
            <a:endParaRPr lang="it-IT" dirty="0" smtClean="0"/>
          </a:p>
          <a:p>
            <a:pPr>
              <a:buNone/>
            </a:pPr>
            <a:r>
              <a:rPr lang="it-IT" dirty="0" smtClean="0"/>
              <a:t>del potere </a:t>
            </a:r>
            <a:r>
              <a:rPr lang="it-IT" dirty="0"/>
              <a:t>aristocratico) </a:t>
            </a:r>
          </a:p>
        </p:txBody>
      </p:sp>
      <p:cxnSp>
        <p:nvCxnSpPr>
          <p:cNvPr id="5" name="Connettore 2 4"/>
          <p:cNvCxnSpPr/>
          <p:nvPr/>
        </p:nvCxnSpPr>
        <p:spPr>
          <a:xfrm rot="10800000" flipV="1">
            <a:off x="2428860" y="3357562"/>
            <a:ext cx="1214446" cy="7858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Connettore 2 5"/>
          <p:cNvCxnSpPr/>
          <p:nvPr/>
        </p:nvCxnSpPr>
        <p:spPr>
          <a:xfrm>
            <a:off x="3643306" y="3357562"/>
            <a:ext cx="1214446" cy="7858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25" name="Rectangle 1"/>
          <p:cNvSpPr>
            <a:spLocks noChangeArrowheads="1"/>
          </p:cNvSpPr>
          <p:nvPr/>
        </p:nvSpPr>
        <p:spPr bwMode="auto">
          <a:xfrm>
            <a:off x="428596" y="4572008"/>
            <a:ext cx="3714776"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it-IT" sz="2800" b="1" i="0" u="none" strike="noStrike" cap="none" normalizeH="0" baseline="0" dirty="0" smtClean="0">
                <a:ln>
                  <a:noFill/>
                </a:ln>
                <a:solidFill>
                  <a:schemeClr val="tx1"/>
                </a:solidFill>
                <a:effectLst/>
                <a:latin typeface="Constantia" pitchFamily="18" charset="0"/>
                <a:ea typeface="Calibri" pitchFamily="34" charset="0"/>
                <a:cs typeface="Book Antiqua" pitchFamily="18" charset="0"/>
              </a:rPr>
              <a:t>ISONOMÌA </a:t>
            </a:r>
            <a:r>
              <a:rPr kumimoji="0" lang="it-IT" sz="2800" b="0" i="0" u="none" strike="noStrike" cap="none" normalizeH="0" baseline="0" dirty="0" smtClean="0">
                <a:ln>
                  <a:noFill/>
                </a:ln>
                <a:solidFill>
                  <a:schemeClr val="tx1"/>
                </a:solidFill>
                <a:effectLst/>
                <a:latin typeface="Constantia" pitchFamily="18" charset="0"/>
                <a:ea typeface="Calibri" pitchFamily="34" charset="0"/>
                <a:cs typeface="Times New Roman" pitchFamily="18" charset="0"/>
              </a:rPr>
              <a:t>ordinamento basato </a:t>
            </a:r>
            <a:r>
              <a:rPr lang="it-IT" sz="2800" dirty="0" smtClean="0"/>
              <a:t>sull’uguaglianza</a:t>
            </a:r>
            <a:r>
              <a:rPr kumimoji="0" lang="it-IT" sz="2800" b="0" i="0" u="none" strike="noStrike" cap="none" normalizeH="0" baseline="0" dirty="0" smtClean="0">
                <a:ln>
                  <a:noFill/>
                </a:ln>
                <a:solidFill>
                  <a:schemeClr val="tx1"/>
                </a:solidFill>
                <a:effectLst/>
                <a:latin typeface="Constantia" pitchFamily="18" charset="0"/>
                <a:ea typeface="Calibri" pitchFamily="34" charset="0"/>
                <a:cs typeface="Times New Roman" pitchFamily="18" charset="0"/>
              </a:rPr>
              <a:t> dei</a:t>
            </a:r>
            <a:r>
              <a:rPr kumimoji="0" lang="it-IT" sz="2800" b="0" i="0" u="none" strike="noStrike" cap="none" normalizeH="0" dirty="0" smtClean="0">
                <a:ln>
                  <a:noFill/>
                </a:ln>
                <a:solidFill>
                  <a:schemeClr val="tx1"/>
                </a:solidFill>
                <a:effectLst/>
                <a:latin typeface="Constantia" pitchFamily="18" charset="0"/>
                <a:ea typeface="Calibri" pitchFamily="34" charset="0"/>
                <a:cs typeface="Times New Roman" pitchFamily="18" charset="0"/>
              </a:rPr>
              <a:t> </a:t>
            </a:r>
            <a:r>
              <a:rPr kumimoji="0" lang="it-IT" sz="2800" b="0" i="0" u="none" strike="noStrike" cap="none" normalizeH="0" baseline="0" dirty="0" smtClean="0">
                <a:ln>
                  <a:noFill/>
                </a:ln>
                <a:solidFill>
                  <a:schemeClr val="tx1"/>
                </a:solidFill>
                <a:effectLst/>
                <a:latin typeface="Constantia" pitchFamily="18" charset="0"/>
                <a:ea typeface="Calibri" pitchFamily="34" charset="0"/>
                <a:cs typeface="Times New Roman" pitchFamily="18" charset="0"/>
              </a:rPr>
              <a:t>diritti giuridici </a:t>
            </a:r>
            <a:endParaRPr kumimoji="0" lang="it-IT" sz="2800" b="0" i="0" u="none" strike="noStrike" cap="none" normalizeH="0" baseline="0" dirty="0" smtClean="0">
              <a:ln>
                <a:noFill/>
              </a:ln>
              <a:solidFill>
                <a:schemeClr val="tx1"/>
              </a:solidFill>
              <a:effectLst/>
              <a:latin typeface="Constantia" pitchFamily="18" charset="0"/>
              <a:cs typeface="Arial" pitchFamily="34" charset="0"/>
            </a:endParaRPr>
          </a:p>
        </p:txBody>
      </p:sp>
      <p:sp>
        <p:nvSpPr>
          <p:cNvPr id="9" name="Rectangle 1"/>
          <p:cNvSpPr>
            <a:spLocks noChangeArrowheads="1"/>
          </p:cNvSpPr>
          <p:nvPr/>
        </p:nvSpPr>
        <p:spPr bwMode="auto">
          <a:xfrm>
            <a:off x="4500562" y="4500570"/>
            <a:ext cx="3714776"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it-IT" sz="2800" b="1" dirty="0"/>
              <a:t>ISOGORÌA </a:t>
            </a:r>
            <a:endParaRPr lang="it-IT" sz="2800" b="1" dirty="0" smtClean="0"/>
          </a:p>
          <a:p>
            <a:pPr lvl="0" fontAlgn="base">
              <a:spcBef>
                <a:spcPct val="0"/>
              </a:spcBef>
              <a:spcAft>
                <a:spcPct val="0"/>
              </a:spcAft>
            </a:pPr>
            <a:r>
              <a:rPr lang="it-IT" sz="2800" dirty="0" smtClean="0"/>
              <a:t>diritto </a:t>
            </a:r>
            <a:r>
              <a:rPr lang="it-IT" sz="2800" dirty="0"/>
              <a:t>di </a:t>
            </a:r>
            <a:r>
              <a:rPr lang="it-IT" sz="2800" dirty="0" smtClean="0"/>
              <a:t>parola nelle </a:t>
            </a:r>
            <a:r>
              <a:rPr lang="it-IT" sz="2800" dirty="0"/>
              <a:t>assemblee e nei tribunali</a:t>
            </a:r>
            <a:endParaRPr kumimoji="0" lang="it-IT"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9" name="Picture 5" descr="https://upload.wikimedia.org/wikipedia/commons/thumb/3/36/Cleisthenes.jpg/800px-Cleisthenes.jpg"/>
          <p:cNvPicPr>
            <a:picLocks noChangeAspect="1" noChangeArrowheads="1"/>
          </p:cNvPicPr>
          <p:nvPr/>
        </p:nvPicPr>
        <p:blipFill>
          <a:blip r:embed="rId3"/>
          <a:srcRect/>
          <a:stretch>
            <a:fillRect/>
          </a:stretch>
        </p:blipFill>
        <p:spPr bwMode="auto">
          <a:xfrm>
            <a:off x="6511352" y="1071546"/>
            <a:ext cx="2632648" cy="3429024"/>
          </a:xfrm>
          <a:prstGeom prst="rect">
            <a:avLst/>
          </a:prstGeom>
          <a:noFill/>
        </p:spPr>
      </p:pic>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diamond(in)">
                                      <p:cBhvr>
                                        <p:cTn id="7" dur="20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descr="C:\Users\Utente\Desktop\ANNA\STORIA\1280px-2006_01_21_Athènes_Parthénon.JPG"/>
          <p:cNvPicPr>
            <a:picLocks noChangeAspect="1" noChangeArrowheads="1"/>
          </p:cNvPicPr>
          <p:nvPr/>
        </p:nvPicPr>
        <p:blipFill>
          <a:blip r:embed="rId2">
            <a:lum bright="40000"/>
          </a:blip>
          <a:srcRect/>
          <a:stretch>
            <a:fillRect/>
          </a:stretch>
        </p:blipFill>
        <p:spPr bwMode="auto">
          <a:xfrm>
            <a:off x="0" y="0"/>
            <a:ext cx="9144000" cy="6858000"/>
          </a:xfrm>
          <a:prstGeom prst="rect">
            <a:avLst/>
          </a:prstGeom>
          <a:noFill/>
          <a:effectLst>
            <a:softEdge rad="635000"/>
          </a:effectLst>
        </p:spPr>
      </p:pic>
      <p:sp>
        <p:nvSpPr>
          <p:cNvPr id="2" name="Titolo 1"/>
          <p:cNvSpPr>
            <a:spLocks noGrp="1"/>
          </p:cNvSpPr>
          <p:nvPr>
            <p:ph type="title"/>
          </p:nvPr>
        </p:nvSpPr>
        <p:spPr>
          <a:xfrm>
            <a:off x="428596" y="357166"/>
            <a:ext cx="8229600" cy="1143000"/>
          </a:xfrm>
        </p:spPr>
        <p:txBody>
          <a:bodyPr>
            <a:normAutofit fontScale="90000"/>
          </a:bodyPr>
          <a:lstStyle/>
          <a:p>
            <a:r>
              <a:rPr lang="it-IT" dirty="0" smtClean="0"/>
              <a:t>TERZA TAPPA VERSO LA DEMOCRAZIA</a:t>
            </a:r>
            <a:endParaRPr lang="it-IT" dirty="0"/>
          </a:p>
        </p:txBody>
      </p:sp>
      <p:sp>
        <p:nvSpPr>
          <p:cNvPr id="3" name="Segnaposto contenuto 2"/>
          <p:cNvSpPr>
            <a:spLocks noGrp="1"/>
          </p:cNvSpPr>
          <p:nvPr>
            <p:ph idx="1"/>
          </p:nvPr>
        </p:nvSpPr>
        <p:spPr>
          <a:xfrm>
            <a:off x="428596" y="1785926"/>
            <a:ext cx="6000792" cy="4389120"/>
          </a:xfrm>
        </p:spPr>
        <p:txBody>
          <a:bodyPr>
            <a:normAutofit fontScale="92500" lnSpcReduction="10000"/>
          </a:bodyPr>
          <a:lstStyle/>
          <a:p>
            <a:pPr>
              <a:buFont typeface="Wingdings" pitchFamily="2" charset="2"/>
              <a:buChar char="q"/>
            </a:pPr>
            <a:r>
              <a:rPr lang="it-IT" dirty="0"/>
              <a:t>Nel v secolo ad Atene </a:t>
            </a:r>
            <a:r>
              <a:rPr lang="it-IT" b="1" u="sng" dirty="0"/>
              <a:t>PERICLE</a:t>
            </a:r>
            <a:r>
              <a:rPr lang="it-IT" b="1" dirty="0"/>
              <a:t> </a:t>
            </a:r>
            <a:r>
              <a:rPr lang="it-IT" dirty="0"/>
              <a:t>(461-429 a.C.) realizzò la democrazia nella sua forma più completa. </a:t>
            </a:r>
            <a:r>
              <a:rPr lang="it-IT" dirty="0" smtClean="0"/>
              <a:t>La </a:t>
            </a:r>
            <a:r>
              <a:rPr lang="it-IT" dirty="0"/>
              <a:t>democrazia si rafforzò e si estese alle classi più povere, che poterono partecipare direttamente alla vita politica, dovere fondamentale di un buon </a:t>
            </a:r>
            <a:r>
              <a:rPr lang="it-IT" dirty="0" smtClean="0"/>
              <a:t>cittadino. Alla base della democrazia di Pericle vi è un principio promosso da </a:t>
            </a:r>
            <a:r>
              <a:rPr lang="it-IT" dirty="0" err="1" smtClean="0"/>
              <a:t>Protagora</a:t>
            </a:r>
            <a:r>
              <a:rPr lang="it-IT" dirty="0" smtClean="0"/>
              <a:t>, il quale affermava che la politica( tecnica delle tecniche) fosse posseduta indifferentemente da tutti gli uomini che possono perfezionarla con l’educazione. </a:t>
            </a:r>
            <a:endParaRPr lang="it-IT" dirty="0"/>
          </a:p>
        </p:txBody>
      </p:sp>
      <p:pic>
        <p:nvPicPr>
          <p:cNvPr id="4" name="Picture 3" descr="http://haecceitasblog.files.wordpress.com/2012/09/pericle-busto1.jpg"/>
          <p:cNvPicPr>
            <a:picLocks noChangeAspect="1" noChangeArrowheads="1"/>
          </p:cNvPicPr>
          <p:nvPr/>
        </p:nvPicPr>
        <p:blipFill>
          <a:blip r:embed="rId3"/>
          <a:srcRect/>
          <a:stretch>
            <a:fillRect/>
          </a:stretch>
        </p:blipFill>
        <p:spPr bwMode="auto">
          <a:xfrm>
            <a:off x="6572264" y="1785926"/>
            <a:ext cx="2378869" cy="3571876"/>
          </a:xfrm>
          <a:prstGeom prst="rect">
            <a:avLst/>
          </a:prstGeom>
          <a:noFill/>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034" y="428604"/>
            <a:ext cx="8229600" cy="1143000"/>
          </a:xfrm>
        </p:spPr>
        <p:txBody>
          <a:bodyPr/>
          <a:lstStyle/>
          <a:p>
            <a:r>
              <a:rPr lang="it-IT" dirty="0" smtClean="0"/>
              <a:t>IN CHE MODO?</a:t>
            </a:r>
            <a:endParaRPr lang="it-IT" dirty="0"/>
          </a:p>
        </p:txBody>
      </p:sp>
      <p:sp>
        <p:nvSpPr>
          <p:cNvPr id="3" name="Segnaposto contenuto 2"/>
          <p:cNvSpPr>
            <a:spLocks noGrp="1"/>
          </p:cNvSpPr>
          <p:nvPr>
            <p:ph idx="1"/>
          </p:nvPr>
        </p:nvSpPr>
        <p:spPr/>
        <p:txBody>
          <a:bodyPr>
            <a:normAutofit fontScale="70000" lnSpcReduction="20000"/>
          </a:bodyPr>
          <a:lstStyle/>
          <a:p>
            <a:r>
              <a:rPr lang="it-IT" sz="3100" dirty="0"/>
              <a:t>1) Tutti i poteri furono trasferiti all’Assemblea (</a:t>
            </a:r>
            <a:r>
              <a:rPr lang="it-IT" sz="3100" b="1" dirty="0" err="1"/>
              <a:t>Ecclesìa</a:t>
            </a:r>
            <a:r>
              <a:rPr lang="it-IT" sz="3100" dirty="0"/>
              <a:t>) e fu limitato il potere dell’Areopago. </a:t>
            </a:r>
          </a:p>
          <a:p>
            <a:pPr>
              <a:buNone/>
            </a:pPr>
            <a:r>
              <a:rPr lang="it-IT" sz="3100" dirty="0" smtClean="0"/>
              <a:t>      L’Assemblea </a:t>
            </a:r>
            <a:r>
              <a:rPr lang="it-IT" sz="3100" dirty="0"/>
              <a:t>decideva direttamente la pace e la guerra, le alleanze, i trattati, discuteva le leggi. Tutti i partecipanti avevano il diritto di parola. L’</a:t>
            </a:r>
            <a:r>
              <a:rPr lang="it-IT" sz="3100" dirty="0" err="1"/>
              <a:t>Ecclesìa</a:t>
            </a:r>
            <a:r>
              <a:rPr lang="it-IT" sz="3100" dirty="0"/>
              <a:t> ateniese si riuniva di solito sulla </a:t>
            </a:r>
            <a:r>
              <a:rPr lang="it-IT" sz="3100" b="1" dirty="0" err="1"/>
              <a:t>Pnìce</a:t>
            </a:r>
            <a:r>
              <a:rPr lang="it-IT" sz="3100" dirty="0"/>
              <a:t>, una collina situata ad ovest dell’acropoli.</a:t>
            </a:r>
          </a:p>
          <a:p>
            <a:r>
              <a:rPr lang="it-IT" sz="3100" dirty="0"/>
              <a:t>2) Fu introdotta </a:t>
            </a:r>
            <a:r>
              <a:rPr lang="it-IT" sz="3100" b="1" dirty="0"/>
              <a:t>un’indennità</a:t>
            </a:r>
            <a:r>
              <a:rPr lang="it-IT" sz="3100" dirty="0"/>
              <a:t>, cioè una retribuzione, per chi ricopriva una carica pubblica</a:t>
            </a:r>
            <a:r>
              <a:rPr lang="it-IT" sz="3100" dirty="0" smtClean="0"/>
              <a:t>.</a:t>
            </a:r>
            <a:r>
              <a:rPr lang="it-IT" sz="3100" dirty="0"/>
              <a:t> </a:t>
            </a:r>
          </a:p>
          <a:p>
            <a:r>
              <a:rPr lang="it-IT" sz="3100" dirty="0"/>
              <a:t>3) Furono fatte cadere le norme </a:t>
            </a:r>
            <a:r>
              <a:rPr lang="it-IT" sz="3100" dirty="0" err="1"/>
              <a:t>censitarie</a:t>
            </a:r>
            <a:r>
              <a:rPr lang="it-IT" sz="3100" dirty="0"/>
              <a:t> che regolavano l’accesso a quasi tutte le cariche, le </a:t>
            </a:r>
            <a:r>
              <a:rPr lang="it-IT" sz="3100" b="1" dirty="0"/>
              <a:t>magistrature </a:t>
            </a:r>
            <a:r>
              <a:rPr lang="it-IT" sz="3100" dirty="0"/>
              <a:t>vennero sorteggiate tra tutti i cittadini con almeno trent’anni, ad eccezione della carica di stratega. </a:t>
            </a:r>
          </a:p>
          <a:p>
            <a:pPr>
              <a:buNone/>
            </a:pPr>
            <a:r>
              <a:rPr lang="it-IT" sz="3100" dirty="0" smtClean="0"/>
              <a:t>     Gli </a:t>
            </a:r>
            <a:r>
              <a:rPr lang="it-IT" sz="3100" b="1" dirty="0"/>
              <a:t>strateghi </a:t>
            </a:r>
            <a:r>
              <a:rPr lang="it-IT" sz="3100" dirty="0"/>
              <a:t>erano scelti tra le classi più elevate: ve ne erano 10, ma uno in posizione dominante.</a:t>
            </a:r>
          </a:p>
          <a:p>
            <a:endParaRPr lang="it-IT" dirty="0"/>
          </a:p>
        </p:txBody>
      </p:sp>
    </p:spTree>
  </p:cSld>
  <p:clrMapOvr>
    <a:masterClrMapping/>
  </p:clrMapOvr>
  <p:transition>
    <p:cover dir="l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CHI GODEVA DEI DIRITTI POLITICI NELL’ATENE </a:t>
            </a:r>
            <a:r>
              <a:rPr lang="it-IT" dirty="0" err="1" smtClean="0"/>
              <a:t>DI</a:t>
            </a:r>
            <a:r>
              <a:rPr lang="it-IT" dirty="0" smtClean="0"/>
              <a:t> PERICLE? </a:t>
            </a:r>
            <a:endParaRPr lang="it-IT" dirty="0"/>
          </a:p>
        </p:txBody>
      </p:sp>
      <p:sp>
        <p:nvSpPr>
          <p:cNvPr id="3" name="Segnaposto contenuto 2"/>
          <p:cNvSpPr>
            <a:spLocks noGrp="1"/>
          </p:cNvSpPr>
          <p:nvPr>
            <p:ph idx="1"/>
          </p:nvPr>
        </p:nvSpPr>
        <p:spPr/>
        <p:txBody>
          <a:bodyPr>
            <a:normAutofit fontScale="92500" lnSpcReduction="20000"/>
          </a:bodyPr>
          <a:lstStyle/>
          <a:p>
            <a:r>
              <a:rPr lang="it-IT" sz="2800" dirty="0"/>
              <a:t>La </a:t>
            </a:r>
            <a:r>
              <a:rPr lang="it-IT" sz="2800" b="1" dirty="0"/>
              <a:t>cittadinanza </a:t>
            </a:r>
            <a:r>
              <a:rPr lang="it-IT" sz="2800" dirty="0"/>
              <a:t>era limitata solo agli uomini di età superiore ai 20 anni e nati da genitori entrambi ateniesi. Erano, perciò, esclusi: </a:t>
            </a:r>
            <a:endParaRPr lang="it-IT" sz="2800" dirty="0" smtClean="0"/>
          </a:p>
          <a:p>
            <a:r>
              <a:rPr lang="it-IT" sz="2800" dirty="0" smtClean="0"/>
              <a:t>i </a:t>
            </a:r>
            <a:r>
              <a:rPr lang="it-IT" sz="2800" b="1" dirty="0"/>
              <a:t>meteci </a:t>
            </a:r>
            <a:r>
              <a:rPr lang="it-IT" sz="2800" dirty="0"/>
              <a:t>(stranieri residenti</a:t>
            </a:r>
            <a:r>
              <a:rPr lang="it-IT" sz="2800" dirty="0" smtClean="0"/>
              <a:t>) </a:t>
            </a:r>
          </a:p>
          <a:p>
            <a:r>
              <a:rPr lang="it-IT" sz="2800" dirty="0" smtClean="0"/>
              <a:t>le donne</a:t>
            </a:r>
          </a:p>
          <a:p>
            <a:r>
              <a:rPr lang="it-IT" sz="2800" dirty="0" smtClean="0"/>
              <a:t>gli </a:t>
            </a:r>
            <a:r>
              <a:rPr lang="it-IT" sz="2800" dirty="0"/>
              <a:t>schiavi. </a:t>
            </a:r>
          </a:p>
          <a:p>
            <a:pPr>
              <a:buNone/>
            </a:pPr>
            <a:r>
              <a:rPr lang="it-IT" sz="2800" dirty="0" smtClean="0"/>
              <a:t>     Quindi </a:t>
            </a:r>
            <a:r>
              <a:rPr lang="it-IT" sz="2800" dirty="0"/>
              <a:t>godevano dei diritti politici circa 40.000 su 300.000 persone.</a:t>
            </a:r>
          </a:p>
          <a:p>
            <a:r>
              <a:rPr lang="it-IT" dirty="0"/>
              <a:t>Nasce una nuova figura di cittadino più </a:t>
            </a:r>
            <a:r>
              <a:rPr lang="it-IT" b="1" dirty="0"/>
              <a:t>responsabile</a:t>
            </a:r>
            <a:r>
              <a:rPr lang="it-IT" dirty="0"/>
              <a:t>, </a:t>
            </a:r>
            <a:r>
              <a:rPr lang="it-IT" b="1" dirty="0" smtClean="0"/>
              <a:t>ma </a:t>
            </a:r>
            <a:r>
              <a:rPr lang="it-IT" dirty="0"/>
              <a:t>essendo meno istruito e competente, era più influenzabile e quindi più soggetto a possibili fenomeni di </a:t>
            </a:r>
            <a:r>
              <a:rPr lang="it-IT" b="1" dirty="0"/>
              <a:t>corruzione </a:t>
            </a:r>
            <a:r>
              <a:rPr lang="it-IT" dirty="0"/>
              <a:t>e </a:t>
            </a:r>
            <a:r>
              <a:rPr lang="it-IT" b="1" dirty="0"/>
              <a:t>demagogia.</a:t>
            </a:r>
            <a:endParaRPr lang="it-IT" dirty="0"/>
          </a:p>
          <a:p>
            <a:endParaRPr lang="it-IT" dirty="0"/>
          </a:p>
        </p:txBody>
      </p:sp>
    </p:spTree>
  </p:cSld>
  <p:clrMapOvr>
    <a:masterClrMapping/>
  </p:clrMapOvr>
  <p:transition>
    <p:plu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1214422"/>
            <a:ext cx="8229600" cy="1143000"/>
          </a:xfrm>
        </p:spPr>
        <p:txBody>
          <a:bodyPr>
            <a:normAutofit fontScale="90000"/>
          </a:bodyPr>
          <a:lstStyle/>
          <a:p>
            <a:r>
              <a:rPr lang="it-IT" dirty="0" smtClean="0"/>
              <a:t>E SE UN CITTADINO SEMBRAVA ATTENTARE ALLA DEMOCRAZIA?</a:t>
            </a:r>
            <a:endParaRPr lang="it-IT" dirty="0"/>
          </a:p>
        </p:txBody>
      </p:sp>
      <p:sp>
        <p:nvSpPr>
          <p:cNvPr id="3" name="Segnaposto contenuto 2"/>
          <p:cNvSpPr>
            <a:spLocks noGrp="1"/>
          </p:cNvSpPr>
          <p:nvPr>
            <p:ph idx="1"/>
          </p:nvPr>
        </p:nvSpPr>
        <p:spPr>
          <a:xfrm>
            <a:off x="428596" y="2357430"/>
            <a:ext cx="5715040" cy="4389120"/>
          </a:xfrm>
        </p:spPr>
        <p:txBody>
          <a:bodyPr/>
          <a:lstStyle/>
          <a:p>
            <a:r>
              <a:rPr lang="it-IT" dirty="0"/>
              <a:t>L’assemblea poteva ricorrere all’</a:t>
            </a:r>
            <a:r>
              <a:rPr lang="it-IT" b="1" dirty="0"/>
              <a:t>ostracismo</a:t>
            </a:r>
            <a:r>
              <a:rPr lang="it-IT" dirty="0"/>
              <a:t>: il nome del sospettato veniva scritto su un coccio (l’</a:t>
            </a:r>
            <a:r>
              <a:rPr lang="it-IT" dirty="0" err="1"/>
              <a:t>óstrakon</a:t>
            </a:r>
            <a:r>
              <a:rPr lang="it-IT" dirty="0"/>
              <a:t>) dai membri dell’assemblea e, se sui 6000 partecipanti, più della metà si pronunciava contro quella persona scrivendone il nome sul coccio, essa veniva bandita e allontanata dalla città anche per dieci anni.</a:t>
            </a:r>
          </a:p>
        </p:txBody>
      </p:sp>
      <p:pic>
        <p:nvPicPr>
          <p:cNvPr id="24578" name="Picture 2" descr="http://files.jcmontteiro.webnode.com.br/system_preview_detail_200000571-56350572ec-public/Voto%20do%20Ostracismo.jpg"/>
          <p:cNvPicPr>
            <a:picLocks noChangeAspect="1" noChangeArrowheads="1"/>
          </p:cNvPicPr>
          <p:nvPr/>
        </p:nvPicPr>
        <p:blipFill>
          <a:blip r:embed="rId2"/>
          <a:srcRect/>
          <a:stretch>
            <a:fillRect/>
          </a:stretch>
        </p:blipFill>
        <p:spPr bwMode="auto">
          <a:xfrm>
            <a:off x="6143636" y="2857496"/>
            <a:ext cx="2667000" cy="1685926"/>
          </a:xfrm>
          <a:prstGeom prst="rect">
            <a:avLst/>
          </a:prstGeom>
          <a:noFill/>
        </p:spPr>
      </p:pic>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dissolve">
                                      <p:cBhvr>
                                        <p:cTn id="7" dur="500"/>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cuola di Atene"/>
          <p:cNvPicPr>
            <a:picLocks noChangeAspect="1" noChangeArrowheads="1"/>
          </p:cNvPicPr>
          <p:nvPr/>
        </p:nvPicPr>
        <p:blipFill>
          <a:blip r:embed="rId2"/>
          <a:srcRect/>
          <a:stretch>
            <a:fillRect/>
          </a:stretch>
        </p:blipFill>
        <p:spPr bwMode="auto">
          <a:xfrm>
            <a:off x="571472" y="142852"/>
            <a:ext cx="8195586" cy="6357982"/>
          </a:xfrm>
          <a:prstGeom prst="rect">
            <a:avLst/>
          </a:prstGeom>
          <a:noFill/>
        </p:spPr>
      </p:pic>
      <p:cxnSp>
        <p:nvCxnSpPr>
          <p:cNvPr id="6" name="Connettore 2 5"/>
          <p:cNvCxnSpPr/>
          <p:nvPr/>
        </p:nvCxnSpPr>
        <p:spPr>
          <a:xfrm rot="5400000" flipH="1" flipV="1">
            <a:off x="3643306" y="2571744"/>
            <a:ext cx="285752" cy="285752"/>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1028" name="Picture 4" descr="Scuola di atene 20.jpg"/>
          <p:cNvPicPr>
            <a:picLocks noChangeAspect="1" noChangeArrowheads="1"/>
          </p:cNvPicPr>
          <p:nvPr/>
        </p:nvPicPr>
        <p:blipFill>
          <a:blip r:embed="rId3"/>
          <a:srcRect/>
          <a:stretch>
            <a:fillRect/>
          </a:stretch>
        </p:blipFill>
        <p:spPr bwMode="auto">
          <a:xfrm>
            <a:off x="3857620" y="428604"/>
            <a:ext cx="2071702" cy="2725478"/>
          </a:xfrm>
          <a:prstGeom prst="ellipse">
            <a:avLst/>
          </a:prstGeom>
          <a:noFill/>
          <a:ln w="38100">
            <a:solidFill>
              <a:srgbClr val="C00000"/>
            </a:solidFill>
          </a:ln>
        </p:spPr>
      </p:pic>
      <p:sp>
        <p:nvSpPr>
          <p:cNvPr id="11" name="CasellaDiTesto 10"/>
          <p:cNvSpPr txBox="1"/>
          <p:nvPr/>
        </p:nvSpPr>
        <p:spPr>
          <a:xfrm>
            <a:off x="2928926" y="2071678"/>
            <a:ext cx="1143008" cy="369332"/>
          </a:xfrm>
          <a:prstGeom prst="rect">
            <a:avLst/>
          </a:prstGeom>
          <a:noFill/>
        </p:spPr>
        <p:txBody>
          <a:bodyPr wrap="square" rtlCol="0">
            <a:spAutoFit/>
          </a:bodyPr>
          <a:lstStyle/>
          <a:p>
            <a:r>
              <a:rPr lang="it-IT" dirty="0" smtClean="0">
                <a:solidFill>
                  <a:srgbClr val="FF0000"/>
                </a:solidFill>
              </a:rPr>
              <a:t>Socrate</a:t>
            </a:r>
            <a:endParaRPr lang="it-IT"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02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4" fill="hold" nodeType="clickEffect">
                                  <p:stCondLst>
                                    <p:cond delay="0"/>
                                  </p:stCondLst>
                                  <p:childTnLst>
                                    <p:set>
                                      <p:cBhvr>
                                        <p:cTn id="19" dur="1" fill="hold">
                                          <p:stCondLst>
                                            <p:cond delay="0"/>
                                          </p:stCondLst>
                                        </p:cTn>
                                        <p:tgtEl>
                                          <p:spTgt spid="1028"/>
                                        </p:tgtEl>
                                        <p:attrNameLst>
                                          <p:attrName>style.visibility</p:attrName>
                                        </p:attrNameLst>
                                      </p:cBhvr>
                                      <p:to>
                                        <p:strVal val="visible"/>
                                      </p:to>
                                    </p:set>
                                    <p:animEffect transition="in" filter="wheel(4)">
                                      <p:cBhvr>
                                        <p:cTn id="20" dur="2000"/>
                                        <p:tgtEl>
                                          <p:spTgt spid="1028"/>
                                        </p:tgtEl>
                                      </p:cBhvr>
                                    </p:animEffect>
                                  </p:childTnLst>
                                </p:cTn>
                              </p:par>
                            </p:childTnLst>
                          </p:cTn>
                        </p:par>
                      </p:childTnLst>
                    </p:cTn>
                  </p:par>
                  <p:par>
                    <p:cTn id="21" fill="hold">
                      <p:stCondLst>
                        <p:cond delay="indefinite"/>
                      </p:stCondLst>
                      <p:childTnLst>
                        <p:par>
                          <p:cTn id="22" fill="hold">
                            <p:stCondLst>
                              <p:cond delay="0"/>
                            </p:stCondLst>
                            <p:childTnLst>
                              <p:par>
                                <p:cTn id="23" presetID="27" presetClass="entr" presetSubtype="0" fill="hold" grpId="0" nodeType="clickEffect">
                                  <p:stCondLst>
                                    <p:cond delay="0"/>
                                  </p:stCondLst>
                                  <p:iterate type="lt">
                                    <p:tmPct val="50000"/>
                                  </p:iterate>
                                  <p:childTnLst>
                                    <p:set>
                                      <p:cBhvr>
                                        <p:cTn id="24" dur="1" fill="hold">
                                          <p:stCondLst>
                                            <p:cond delay="0"/>
                                          </p:stCondLst>
                                        </p:cTn>
                                        <p:tgtEl>
                                          <p:spTgt spid="11"/>
                                        </p:tgtEl>
                                        <p:attrNameLst>
                                          <p:attrName>style.visibility</p:attrName>
                                        </p:attrNameLst>
                                      </p:cBhvr>
                                      <p:to>
                                        <p:strVal val="visible"/>
                                      </p:to>
                                    </p:set>
                                    <p:anim calcmode="discrete" valueType="clr">
                                      <p:cBhvr override="childStyle">
                                        <p:cTn id="25"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11"/>
                                        </p:tgtEl>
                                        <p:attrNameLst>
                                          <p:attrName>fillcolor</p:attrName>
                                        </p:attrNameLst>
                                      </p:cBhvr>
                                      <p:tavLst>
                                        <p:tav tm="0">
                                          <p:val>
                                            <p:clrVal>
                                              <a:schemeClr val="accent2"/>
                                            </p:clrVal>
                                          </p:val>
                                        </p:tav>
                                        <p:tav tm="50000">
                                          <p:val>
                                            <p:clrVal>
                                              <a:schemeClr val="hlink"/>
                                            </p:clrVal>
                                          </p:val>
                                        </p:tav>
                                      </p:tavLst>
                                    </p:anim>
                                    <p:set>
                                      <p:cBhvr>
                                        <p:cTn id="27" dur="80"/>
                                        <p:tgtEl>
                                          <p:spTgt spid="1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1571612"/>
            <a:ext cx="8229600" cy="1143000"/>
          </a:xfrm>
        </p:spPr>
        <p:txBody>
          <a:bodyPr>
            <a:normAutofit fontScale="90000"/>
          </a:bodyPr>
          <a:lstStyle/>
          <a:p>
            <a:r>
              <a:rPr lang="it-IT" dirty="0" smtClean="0"/>
              <a:t>QUALI SONO LE DIFFERENZE FRA DEMOCRAZIA ATENIESE E DEMOCRAZIA ATTUALE?</a:t>
            </a:r>
            <a:endParaRPr lang="it-IT" dirty="0"/>
          </a:p>
        </p:txBody>
      </p:sp>
      <p:sp>
        <p:nvSpPr>
          <p:cNvPr id="3" name="Segnaposto contenuto 2"/>
          <p:cNvSpPr>
            <a:spLocks noGrp="1"/>
          </p:cNvSpPr>
          <p:nvPr>
            <p:ph idx="1"/>
          </p:nvPr>
        </p:nvSpPr>
        <p:spPr>
          <a:xfrm>
            <a:off x="428596" y="3000372"/>
            <a:ext cx="8229600" cy="4525963"/>
          </a:xfrm>
        </p:spPr>
        <p:txBody>
          <a:bodyPr/>
          <a:lstStyle/>
          <a:p>
            <a:r>
              <a:rPr lang="it-IT" dirty="0"/>
              <a:t>La democrazia ateniese era </a:t>
            </a:r>
            <a:r>
              <a:rPr lang="it-IT" b="1" dirty="0"/>
              <a:t>diretta</a:t>
            </a:r>
            <a:r>
              <a:rPr lang="it-IT" dirty="0"/>
              <a:t>, cioè ogni cittadino poteva esprimersi direttamente con il voto sui problemi della comunità. </a:t>
            </a:r>
          </a:p>
          <a:p>
            <a:r>
              <a:rPr lang="it-IT" dirty="0"/>
              <a:t>La nostra democrazia è </a:t>
            </a:r>
            <a:r>
              <a:rPr lang="it-IT" b="1" dirty="0"/>
              <a:t>rappresentativa</a:t>
            </a:r>
            <a:r>
              <a:rPr lang="it-IT" dirty="0"/>
              <a:t>, cioè il potere è esercitato da rappresentanti eletti dal popolo (il Parlamento).</a:t>
            </a:r>
          </a:p>
          <a:p>
            <a:endParaRPr lang="it-IT" dirty="0"/>
          </a:p>
        </p:txBody>
      </p:sp>
    </p:spTree>
  </p:cSld>
  <p:clrMapOvr>
    <a:masterClrMapping/>
  </p:clrMapOvr>
  <p:transition>
    <p:check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285984" y="2357430"/>
            <a:ext cx="4921540"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t-IT"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DEMOCRAZIA</a:t>
            </a:r>
          </a:p>
          <a:p>
            <a:pPr algn="ctr"/>
            <a:r>
              <a:rPr lang="it-IT"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MODERNA</a:t>
            </a:r>
            <a:endParaRPr lang="it-IT"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p:randomBa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28596" y="785794"/>
            <a:ext cx="8229600" cy="5929354"/>
          </a:xfrm>
        </p:spPr>
        <p:txBody>
          <a:bodyPr>
            <a:normAutofit fontScale="92500" lnSpcReduction="20000"/>
          </a:bodyPr>
          <a:lstStyle/>
          <a:p>
            <a:r>
              <a:rPr lang="it-IT" dirty="0" smtClean="0"/>
              <a:t>Quello dell’Atene del V secolo fu il primo,ed uno dei rari, modelli di democrazia diretta:ogni cittadino poteva parteciparvi e non esisteva alcuna forma di burocrazia che facesse da intermediario. L’assemblea del popolo interveniva su ogni decisione e mai vi avrebbe rinunciato, perché la libertà, il bene più considerato, era inteso come possibilità di partecipare, in prima persona, alla politica decisionale della polis, la città-stato. Il sorteggio era sovrano. Oggi non è di sicuro così: un organo decisionale come l’assemblea ateniese in una nazione moderna, sarebbe improponibile. Inoltre vediamo come l’attuale democrazia rappresentativa sia divenuta sotto ogni aspetto il governo del politico e le decisioni non siano frutto del voto popolare,ma vengano assunte dai </a:t>
            </a:r>
            <a:r>
              <a:rPr lang="it-IT" dirty="0" err="1" smtClean="0"/>
              <a:t>leaders</a:t>
            </a:r>
            <a:r>
              <a:rPr lang="it-IT" dirty="0" smtClean="0"/>
              <a:t> maggiori che non sempre le perseguono in sintonia con l’elettorato che ha dato loro il mandato. I capi politici non sono a diretto contatto con il popolo elettore, ma coperti da una serie di meccanismi e di gerarchie istituzionalizzate che si frappongono. </a:t>
            </a:r>
            <a:endParaRPr lang="it-IT" dirty="0"/>
          </a:p>
        </p:txBody>
      </p:sp>
    </p:spTree>
  </p:cSld>
  <p:clrMapOvr>
    <a:masterClrMapping/>
  </p:clrMapOvr>
  <p:transition>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sz="2800" dirty="0" smtClean="0"/>
          </a:p>
          <a:p>
            <a:endParaRPr lang="it-IT" sz="2800" dirty="0" smtClean="0"/>
          </a:p>
          <a:p>
            <a:r>
              <a:rPr lang="it-IT" sz="2800" dirty="0" smtClean="0"/>
              <a:t>Quando esiste la legge scritta il povero ed il ricco sono uguali e l’umile,quando è nel giusto,può sconfiggere il potente”.</a:t>
            </a:r>
            <a:endParaRPr lang="it-IT"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dirty="0" smtClean="0"/>
          </a:p>
          <a:p>
            <a:r>
              <a:rPr lang="it-IT" dirty="0" smtClean="0"/>
              <a:t>Poi a parte qualche barlume della democrazia nell’esperienza repubblicana romana e nei Comuni italiani del XII secolo,l’ideale democratico si attenuò,quasi scomparve per rinascere nell’età moderna e contemporanea.</a:t>
            </a:r>
            <a:endParaRPr lang="it-IT" dirty="0"/>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5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8" dur="15000" fill="hold"/>
                                        <p:tgtEl>
                                          <p:spTgt spid="3">
                                            <p:txEl>
                                              <p:pRg st="1" end="1"/>
                                            </p:txEl>
                                          </p:spTgt>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endParaRPr lang="it-IT" dirty="0"/>
          </a:p>
        </p:txBody>
      </p:sp>
      <p:sp>
        <p:nvSpPr>
          <p:cNvPr id="4" name="Rettangolo 3"/>
          <p:cNvSpPr/>
          <p:nvPr/>
        </p:nvSpPr>
        <p:spPr>
          <a:xfrm>
            <a:off x="424005" y="2967335"/>
            <a:ext cx="8295990"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it-IT" sz="5400" b="1" cap="none" spc="0" dirty="0" smtClean="0">
                <a:ln/>
                <a:solidFill>
                  <a:schemeClr val="accent3"/>
                </a:solidFill>
                <a:effectLst/>
              </a:rPr>
              <a:t>DEMOCRAZIA IN ITALIA</a:t>
            </a:r>
            <a:endParaRPr lang="it-IT" sz="5400" b="1" cap="none" spc="0" dirty="0">
              <a:ln/>
              <a:solidFill>
                <a:schemeClr val="accent3"/>
              </a:solidFill>
              <a:effectLst/>
            </a:endParaRPr>
          </a:p>
        </p:txBody>
      </p:sp>
    </p:spTree>
  </p:cSld>
  <p:clrMapOvr>
    <a:masterClrMapping/>
  </p:clrMapOvr>
  <p:transition>
    <p:blind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3794" name="Picture 2" descr="http://www.uninfonews.it/wp-content/uploads/2013/12/la_repubblica_italiana1.jpg"/>
          <p:cNvPicPr>
            <a:picLocks noChangeAspect="1" noChangeArrowheads="1"/>
          </p:cNvPicPr>
          <p:nvPr/>
        </p:nvPicPr>
        <p:blipFill>
          <a:blip r:embed="rId3"/>
          <a:srcRect/>
          <a:stretch>
            <a:fillRect/>
          </a:stretch>
        </p:blipFill>
        <p:spPr bwMode="auto">
          <a:xfrm>
            <a:off x="0" y="0"/>
            <a:ext cx="9144000" cy="6859812"/>
          </a:xfrm>
          <a:prstGeom prst="rect">
            <a:avLst/>
          </a:prstGeom>
          <a:noFill/>
        </p:spPr>
      </p:pic>
      <p:sp>
        <p:nvSpPr>
          <p:cNvPr id="14338" name="Rectangle 2"/>
          <p:cNvSpPr>
            <a:spLocks noGrp="1" noChangeArrowheads="1"/>
          </p:cNvSpPr>
          <p:nvPr>
            <p:ph type="subTitle" idx="1"/>
          </p:nvPr>
        </p:nvSpPr>
        <p:spPr>
          <a:xfrm>
            <a:off x="1143000" y="685800"/>
            <a:ext cx="6705600" cy="1447800"/>
          </a:xfrm>
        </p:spPr>
        <p:txBody>
          <a:bodyPr>
            <a:normAutofit lnSpcReduction="10000"/>
          </a:bodyPr>
          <a:lstStyle/>
          <a:p>
            <a:pPr eaLnBrk="1" hangingPunct="1">
              <a:defRPr/>
            </a:pPr>
            <a:r>
              <a:rPr lang="it-IT" sz="9600" b="1" i="1" dirty="0" smtClean="0">
                <a:solidFill>
                  <a:srgbClr val="33CC33"/>
                </a:solidFill>
                <a:effectLst>
                  <a:outerShdw blurRad="38100" dist="38100" dir="2700000" algn="tl">
                    <a:srgbClr val="C0C0C0"/>
                  </a:outerShdw>
                </a:effectLst>
                <a:latin typeface="Monotype Corsiva" pitchFamily="66" charset="0"/>
              </a:rPr>
              <a:t>2 giugno 1946</a:t>
            </a:r>
          </a:p>
        </p:txBody>
      </p:sp>
      <p:sp>
        <p:nvSpPr>
          <p:cNvPr id="14339" name="Rectangle 3"/>
          <p:cNvSpPr>
            <a:spLocks noGrp="1" noChangeArrowheads="1"/>
          </p:cNvSpPr>
          <p:nvPr>
            <p:ph type="ctrTitle"/>
          </p:nvPr>
        </p:nvSpPr>
        <p:spPr>
          <a:xfrm>
            <a:off x="-1285916" y="5572140"/>
            <a:ext cx="7772400" cy="1143000"/>
          </a:xfrm>
        </p:spPr>
        <p:txBody>
          <a:bodyPr/>
          <a:lstStyle/>
          <a:p>
            <a:pPr eaLnBrk="1" hangingPunct="1">
              <a:defRPr/>
            </a:pPr>
            <a:r>
              <a:rPr lang="it-IT" sz="6000" b="1" i="1" dirty="0" smtClean="0">
                <a:solidFill>
                  <a:srgbClr val="FF3300"/>
                </a:solidFill>
                <a:effectLst>
                  <a:outerShdw blurRad="38100" dist="38100" dir="2700000" algn="tl">
                    <a:srgbClr val="C0C0C0"/>
                  </a:outerShdw>
                </a:effectLst>
                <a:latin typeface="Monotype Corsiva" pitchFamily="66" charset="0"/>
              </a:rPr>
              <a:t>L</a:t>
            </a:r>
            <a:r>
              <a:rPr lang="it-IT" sz="6000" b="1" i="1" dirty="0" smtClean="0">
                <a:solidFill>
                  <a:srgbClr val="FF3300"/>
                </a:solidFill>
                <a:effectLst>
                  <a:outerShdw blurRad="38100" dist="38100" dir="2700000" algn="tl">
                    <a:srgbClr val="C0C0C0"/>
                  </a:outerShdw>
                </a:effectLst>
              </a:rPr>
              <a:t>’</a:t>
            </a:r>
            <a:r>
              <a:rPr lang="it-IT" sz="6000" b="1" i="1" dirty="0" smtClean="0">
                <a:solidFill>
                  <a:srgbClr val="FF3300"/>
                </a:solidFill>
                <a:effectLst>
                  <a:outerShdw blurRad="38100" dist="38100" dir="2700000" algn="tl">
                    <a:srgbClr val="C0C0C0"/>
                  </a:outerShdw>
                </a:effectLst>
                <a:latin typeface="Monotype Corsiva" pitchFamily="66" charset="0"/>
              </a:rPr>
              <a:t>Italia al voto</a:t>
            </a:r>
          </a:p>
        </p:txBody>
      </p:sp>
      <p:sp>
        <p:nvSpPr>
          <p:cNvPr id="14340" name="Text Box 4"/>
          <p:cNvSpPr txBox="1">
            <a:spLocks noChangeArrowheads="1"/>
          </p:cNvSpPr>
          <p:nvPr/>
        </p:nvSpPr>
        <p:spPr bwMode="auto">
          <a:xfrm>
            <a:off x="974725" y="339725"/>
            <a:ext cx="7559675" cy="823913"/>
          </a:xfrm>
          <a:prstGeom prst="rect">
            <a:avLst/>
          </a:prstGeom>
          <a:noFill/>
          <a:ln w="9525">
            <a:noFill/>
            <a:miter lim="800000"/>
            <a:headEnd/>
            <a:tailEnd/>
          </a:ln>
          <a:effectLst/>
        </p:spPr>
        <p:txBody>
          <a:bodyPr>
            <a:spAutoFit/>
          </a:bodyPr>
          <a:lstStyle/>
          <a:p>
            <a:pPr algn="ctr">
              <a:spcBef>
                <a:spcPct val="20000"/>
              </a:spcBef>
              <a:defRPr/>
            </a:pPr>
            <a:endParaRPr lang="it-IT" sz="4800" b="1">
              <a:effectLst>
                <a:outerShdw blurRad="38100" dist="38100" dir="2700000" algn="tl">
                  <a:srgbClr val="C0C0C0"/>
                </a:outerShdw>
              </a:effectLst>
              <a:latin typeface="Monotype Corsiva" pitchFamily="66" charset="0"/>
            </a:endParaRPr>
          </a:p>
        </p:txBody>
      </p:sp>
      <p:sp>
        <p:nvSpPr>
          <p:cNvPr id="14341" name="Text Box 5"/>
          <p:cNvSpPr txBox="1">
            <a:spLocks noChangeArrowheads="1"/>
          </p:cNvSpPr>
          <p:nvPr/>
        </p:nvSpPr>
        <p:spPr bwMode="auto">
          <a:xfrm>
            <a:off x="762000" y="2514600"/>
            <a:ext cx="7696200" cy="2800767"/>
          </a:xfrm>
          <a:prstGeom prst="rect">
            <a:avLst/>
          </a:prstGeom>
          <a:noFill/>
          <a:ln w="9525">
            <a:noFill/>
            <a:miter lim="800000"/>
            <a:headEnd/>
            <a:tailEnd/>
          </a:ln>
          <a:effectLst/>
        </p:spPr>
        <p:txBody>
          <a:bodyPr>
            <a:spAutoFit/>
          </a:bodyPr>
          <a:lstStyle/>
          <a:p>
            <a:pPr algn="ctr">
              <a:spcBef>
                <a:spcPct val="50000"/>
              </a:spcBef>
              <a:defRPr/>
            </a:pPr>
            <a:r>
              <a:rPr lang="it-IT" sz="4400" i="1" dirty="0">
                <a:effectLst>
                  <a:outerShdw blurRad="38100" dist="38100" dir="2700000" algn="tl">
                    <a:srgbClr val="C0C0C0"/>
                  </a:outerShdw>
                </a:effectLst>
                <a:latin typeface="Monotype Corsiva" pitchFamily="66" charset="0"/>
                <a:cs typeface="Times New Roman" charset="0"/>
              </a:rPr>
              <a:t>L’Italia intera è convocata per il referendum istituzionale e per l’elezione dei membri dell’Assemblea costituente</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slide(fromTop)">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339"/>
                                        </p:tgtEl>
                                        <p:attrNameLst>
                                          <p:attrName>style.visibility</p:attrName>
                                        </p:attrNameLst>
                                      </p:cBhvr>
                                      <p:to>
                                        <p:strVal val="visible"/>
                                      </p:to>
                                    </p:set>
                                    <p:animEffect transition="in" filter="wipe(left)">
                                      <p:cBhvr>
                                        <p:cTn id="12" dur="500"/>
                                        <p:tgtEl>
                                          <p:spTgt spid="143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341"/>
                                        </p:tgtEl>
                                        <p:attrNameLst>
                                          <p:attrName>style.visibility</p:attrName>
                                        </p:attrNameLst>
                                      </p:cBhvr>
                                      <p:to>
                                        <p:strVal val="visible"/>
                                      </p:to>
                                    </p:set>
                                    <p:animEffect transition="in" filter="fade">
                                      <p:cBhvr>
                                        <p:cTn id="17" dur="1000"/>
                                        <p:tgtEl>
                                          <p:spTgt spid="14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autoUpdateAnimBg="0"/>
      <p:bldP spid="14339" grpId="0" autoUpdateAnimBg="0"/>
      <p:bldP spid="1434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0" y="0"/>
            <a:ext cx="4800600" cy="6858000"/>
          </a:xfrm>
          <a:prstGeom prst="rect">
            <a:avLst/>
          </a:prstGeom>
          <a:gradFill rotWithShape="0">
            <a:gsLst>
              <a:gs pos="0">
                <a:srgbClr val="008000"/>
              </a:gs>
              <a:gs pos="100000">
                <a:schemeClr val="bg1"/>
              </a:gs>
            </a:gsLst>
            <a:lin ang="0" scaled="1"/>
          </a:gradFill>
          <a:ln w="9525">
            <a:noFill/>
            <a:miter lim="800000"/>
            <a:headEnd/>
            <a:tailEnd/>
          </a:ln>
        </p:spPr>
        <p:txBody>
          <a:bodyPr wrap="none" anchor="ctr"/>
          <a:lstStyle/>
          <a:p>
            <a:endParaRPr lang="it-IT"/>
          </a:p>
        </p:txBody>
      </p:sp>
      <p:sp>
        <p:nvSpPr>
          <p:cNvPr id="6147" name="Rectangle 3"/>
          <p:cNvSpPr>
            <a:spLocks noChangeArrowheads="1"/>
          </p:cNvSpPr>
          <p:nvPr/>
        </p:nvSpPr>
        <p:spPr bwMode="auto">
          <a:xfrm>
            <a:off x="4800600" y="0"/>
            <a:ext cx="4343400" cy="6858000"/>
          </a:xfrm>
          <a:prstGeom prst="rect">
            <a:avLst/>
          </a:prstGeom>
          <a:gradFill rotWithShape="0">
            <a:gsLst>
              <a:gs pos="0">
                <a:schemeClr val="bg1"/>
              </a:gs>
              <a:gs pos="100000">
                <a:srgbClr val="FF0000"/>
              </a:gs>
            </a:gsLst>
            <a:lin ang="0" scaled="1"/>
          </a:gradFill>
          <a:ln w="9525">
            <a:noFill/>
            <a:miter lim="800000"/>
            <a:headEnd/>
            <a:tailEnd/>
          </a:ln>
        </p:spPr>
        <p:txBody>
          <a:bodyPr wrap="none" anchor="ctr"/>
          <a:lstStyle/>
          <a:p>
            <a:endParaRPr lang="it-IT"/>
          </a:p>
        </p:txBody>
      </p:sp>
      <p:sp>
        <p:nvSpPr>
          <p:cNvPr id="12292" name="Rectangle 4"/>
          <p:cNvSpPr>
            <a:spLocks noChangeArrowheads="1"/>
          </p:cNvSpPr>
          <p:nvPr/>
        </p:nvSpPr>
        <p:spPr bwMode="auto">
          <a:xfrm>
            <a:off x="838200" y="0"/>
            <a:ext cx="7772400" cy="1143000"/>
          </a:xfrm>
          <a:prstGeom prst="rect">
            <a:avLst/>
          </a:prstGeom>
          <a:noFill/>
          <a:ln w="9525">
            <a:noFill/>
            <a:miter lim="800000"/>
            <a:headEnd/>
            <a:tailEnd/>
          </a:ln>
          <a:effectLst/>
        </p:spPr>
        <p:txBody>
          <a:bodyPr anchor="ctr"/>
          <a:lstStyle/>
          <a:p>
            <a:pPr algn="ctr">
              <a:defRPr/>
            </a:pPr>
            <a:r>
              <a:rPr lang="it-IT" sz="6600" b="1" i="1" dirty="0">
                <a:solidFill>
                  <a:srgbClr val="33CC33"/>
                </a:solidFill>
                <a:effectLst>
                  <a:outerShdw blurRad="38100" dist="38100" dir="2700000" algn="tl">
                    <a:srgbClr val="C0C0C0"/>
                  </a:outerShdw>
                </a:effectLst>
                <a:latin typeface="Monotype Corsiva" pitchFamily="66" charset="0"/>
              </a:rPr>
              <a:t>Referendum Istituzionale</a:t>
            </a:r>
            <a:r>
              <a:rPr lang="it-IT" sz="4400" dirty="0">
                <a:solidFill>
                  <a:schemeClr val="tx2"/>
                </a:solidFill>
              </a:rPr>
              <a:t> </a:t>
            </a:r>
          </a:p>
        </p:txBody>
      </p:sp>
      <p:sp>
        <p:nvSpPr>
          <p:cNvPr id="12293" name="Rectangle 5"/>
          <p:cNvSpPr>
            <a:spLocks noChangeArrowheads="1"/>
          </p:cNvSpPr>
          <p:nvPr/>
        </p:nvSpPr>
        <p:spPr bwMode="auto">
          <a:xfrm>
            <a:off x="4953000" y="3581400"/>
            <a:ext cx="3810000" cy="914400"/>
          </a:xfrm>
          <a:prstGeom prst="rect">
            <a:avLst/>
          </a:prstGeom>
          <a:noFill/>
          <a:ln w="9525">
            <a:noFill/>
            <a:miter lim="800000"/>
            <a:headEnd/>
            <a:tailEnd/>
          </a:ln>
        </p:spPr>
        <p:txBody>
          <a:bodyPr/>
          <a:lstStyle/>
          <a:p>
            <a:pPr marL="342900" indent="-342900">
              <a:spcBef>
                <a:spcPct val="20000"/>
              </a:spcBef>
              <a:buFontTx/>
              <a:buChar char="•"/>
            </a:pPr>
            <a:r>
              <a:rPr lang="it-IT" b="1" dirty="0">
                <a:latin typeface="Monotype Corsiva" pitchFamily="66" charset="0"/>
              </a:rPr>
              <a:t>Monarchia</a:t>
            </a:r>
          </a:p>
          <a:p>
            <a:pPr marL="342900" indent="-342900">
              <a:spcBef>
                <a:spcPct val="20000"/>
              </a:spcBef>
              <a:buFontTx/>
              <a:buChar char="•"/>
            </a:pPr>
            <a:r>
              <a:rPr lang="it-IT" b="1" dirty="0">
                <a:latin typeface="Monotype Corsiva" pitchFamily="66" charset="0"/>
              </a:rPr>
              <a:t>Repubblica</a:t>
            </a:r>
            <a:r>
              <a:rPr lang="it-IT" dirty="0">
                <a:latin typeface="Monotype Corsiva" pitchFamily="66" charset="0"/>
              </a:rPr>
              <a:t> </a:t>
            </a:r>
          </a:p>
        </p:txBody>
      </p:sp>
      <p:pic>
        <p:nvPicPr>
          <p:cNvPr id="12294" name="Picture 6" descr="C:\Documents and Settings\SCUOLA\Documenti\Immagini\referendum 2 giugno 1946.bmp"/>
          <p:cNvPicPr>
            <a:picLocks noChangeAspect="1" noChangeArrowheads="1"/>
          </p:cNvPicPr>
          <p:nvPr/>
        </p:nvPicPr>
        <p:blipFill>
          <a:blip r:embed="rId3"/>
          <a:srcRect/>
          <a:stretch>
            <a:fillRect/>
          </a:stretch>
        </p:blipFill>
        <p:spPr bwMode="auto">
          <a:xfrm>
            <a:off x="214282" y="1071546"/>
            <a:ext cx="4286280" cy="3858396"/>
          </a:xfrm>
          <a:prstGeom prst="rect">
            <a:avLst/>
          </a:prstGeom>
          <a:noFill/>
          <a:ln w="38100" cmpd="thinThick">
            <a:solidFill>
              <a:schemeClr val="bg2"/>
            </a:solidFill>
            <a:miter lim="800000"/>
            <a:headEnd/>
            <a:tailEnd/>
          </a:ln>
        </p:spPr>
      </p:pic>
      <p:sp>
        <p:nvSpPr>
          <p:cNvPr id="12295" name="Text Box 7"/>
          <p:cNvSpPr txBox="1">
            <a:spLocks noChangeArrowheads="1"/>
          </p:cNvSpPr>
          <p:nvPr/>
        </p:nvSpPr>
        <p:spPr bwMode="auto">
          <a:xfrm>
            <a:off x="1828800" y="5486400"/>
            <a:ext cx="7772400" cy="823913"/>
          </a:xfrm>
          <a:prstGeom prst="rect">
            <a:avLst/>
          </a:prstGeom>
          <a:noFill/>
          <a:ln w="9525">
            <a:noFill/>
            <a:miter lim="800000"/>
            <a:headEnd/>
            <a:tailEnd/>
          </a:ln>
          <a:effectLst/>
        </p:spPr>
        <p:txBody>
          <a:bodyPr>
            <a:spAutoFit/>
          </a:bodyPr>
          <a:lstStyle/>
          <a:p>
            <a:pPr algn="ctr">
              <a:spcBef>
                <a:spcPct val="20000"/>
              </a:spcBef>
              <a:defRPr/>
            </a:pPr>
            <a:endParaRPr lang="it-IT" sz="4800" b="1">
              <a:effectLst>
                <a:outerShdw blurRad="38100" dist="38100" dir="2700000" algn="tl">
                  <a:srgbClr val="C0C0C0"/>
                </a:outerShdw>
              </a:effectLst>
              <a:latin typeface="Monotype Corsiva" pitchFamily="66" charset="0"/>
            </a:endParaRPr>
          </a:p>
        </p:txBody>
      </p:sp>
      <p:sp>
        <p:nvSpPr>
          <p:cNvPr id="12296" name="Rectangle 8"/>
          <p:cNvSpPr>
            <a:spLocks noChangeArrowheads="1"/>
          </p:cNvSpPr>
          <p:nvPr/>
        </p:nvSpPr>
        <p:spPr bwMode="auto">
          <a:xfrm>
            <a:off x="-1285916" y="5072074"/>
            <a:ext cx="7239000" cy="1697388"/>
          </a:xfrm>
          <a:prstGeom prst="rect">
            <a:avLst/>
          </a:prstGeom>
          <a:noFill/>
          <a:ln w="9525">
            <a:noFill/>
            <a:miter lim="800000"/>
            <a:headEnd/>
            <a:tailEnd/>
          </a:ln>
        </p:spPr>
        <p:txBody>
          <a:bodyPr>
            <a:spAutoFit/>
          </a:bodyPr>
          <a:lstStyle/>
          <a:p>
            <a:pPr algn="ctr">
              <a:lnSpc>
                <a:spcPct val="90000"/>
              </a:lnSpc>
              <a:spcBef>
                <a:spcPct val="50000"/>
              </a:spcBef>
            </a:pPr>
            <a:r>
              <a:rPr lang="it-IT" sz="2800" dirty="0">
                <a:latin typeface="Monotype Corsiva" pitchFamily="66" charset="0"/>
              </a:rPr>
              <a:t>I risultati furono inaspettati :</a:t>
            </a:r>
          </a:p>
          <a:p>
            <a:pPr algn="ctr">
              <a:lnSpc>
                <a:spcPct val="90000"/>
              </a:lnSpc>
              <a:spcBef>
                <a:spcPct val="50000"/>
              </a:spcBef>
            </a:pPr>
            <a:r>
              <a:rPr lang="it-IT" sz="2800" dirty="0">
                <a:latin typeface="Monotype Corsiva" pitchFamily="66" charset="0"/>
              </a:rPr>
              <a:t>Monarchia </a:t>
            </a:r>
            <a:r>
              <a:rPr lang="it-IT" sz="2800" b="1" dirty="0">
                <a:latin typeface="Monotype Corsiva" pitchFamily="66" charset="0"/>
              </a:rPr>
              <a:t>45,70 %</a:t>
            </a:r>
          </a:p>
          <a:p>
            <a:pPr algn="ctr">
              <a:lnSpc>
                <a:spcPct val="90000"/>
              </a:lnSpc>
              <a:spcBef>
                <a:spcPct val="50000"/>
              </a:spcBef>
            </a:pPr>
            <a:r>
              <a:rPr lang="it-IT" sz="2800" dirty="0">
                <a:latin typeface="Monotype Corsiva" pitchFamily="66" charset="0"/>
              </a:rPr>
              <a:t>Repubblica </a:t>
            </a:r>
            <a:r>
              <a:rPr lang="it-IT" sz="2800" b="1" dirty="0">
                <a:latin typeface="Monotype Corsiva" pitchFamily="66" charset="0"/>
              </a:rPr>
              <a:t>54,30%</a:t>
            </a:r>
          </a:p>
        </p:txBody>
      </p:sp>
      <p:sp>
        <p:nvSpPr>
          <p:cNvPr id="12297" name="Text Box 9"/>
          <p:cNvSpPr txBox="1">
            <a:spLocks noChangeArrowheads="1"/>
          </p:cNvSpPr>
          <p:nvPr/>
        </p:nvSpPr>
        <p:spPr bwMode="auto">
          <a:xfrm>
            <a:off x="4953000" y="1371600"/>
            <a:ext cx="3505200" cy="2012950"/>
          </a:xfrm>
          <a:prstGeom prst="rect">
            <a:avLst/>
          </a:prstGeom>
          <a:noFill/>
          <a:ln w="9525">
            <a:noFill/>
            <a:miter lim="800000"/>
            <a:headEnd/>
            <a:tailEnd/>
          </a:ln>
          <a:effectLst/>
        </p:spPr>
        <p:txBody>
          <a:bodyPr>
            <a:spAutoFit/>
          </a:bodyPr>
          <a:lstStyle/>
          <a:p>
            <a:pPr>
              <a:lnSpc>
                <a:spcPct val="90000"/>
              </a:lnSpc>
              <a:spcBef>
                <a:spcPct val="20000"/>
              </a:spcBef>
              <a:defRPr/>
            </a:pPr>
            <a:r>
              <a:rPr lang="it-IT" sz="2800" dirty="0">
                <a:latin typeface="Monotype Corsiva" pitchFamily="66" charset="0"/>
              </a:rPr>
              <a:t>Dopo l’unità d’Italia , il popolo è chiamato a </a:t>
            </a:r>
            <a:r>
              <a:rPr lang="it-IT" sz="2800" i="1" dirty="0">
                <a:latin typeface="Monotype Corsiva" pitchFamily="66" charset="0"/>
              </a:rPr>
              <a:t>scegliere</a:t>
            </a:r>
            <a:r>
              <a:rPr lang="it-IT" sz="2800" dirty="0">
                <a:latin typeface="Monotype Corsiva" pitchFamily="66" charset="0"/>
              </a:rPr>
              <a:t> una nuova forma istituzionale da applicare al regno: </a:t>
            </a:r>
            <a:endParaRPr lang="it-IT" sz="2800" b="1" dirty="0">
              <a:effectLst>
                <a:outerShdw blurRad="38100" dist="38100" dir="2700000" algn="tl">
                  <a:srgbClr val="C0C0C0"/>
                </a:outerShdw>
              </a:effectLst>
              <a:latin typeface="Monotype Corsiva" pitchFamily="66" charset="0"/>
            </a:endParaRPr>
          </a:p>
        </p:txBody>
      </p:sp>
      <p:sp>
        <p:nvSpPr>
          <p:cNvPr id="12298" name="Text Box 10"/>
          <p:cNvSpPr txBox="1">
            <a:spLocks noChangeArrowheads="1"/>
          </p:cNvSpPr>
          <p:nvPr/>
        </p:nvSpPr>
        <p:spPr bwMode="auto">
          <a:xfrm>
            <a:off x="4724400" y="4495800"/>
            <a:ext cx="3581400" cy="2014538"/>
          </a:xfrm>
          <a:prstGeom prst="rect">
            <a:avLst/>
          </a:prstGeom>
          <a:noFill/>
          <a:ln w="9525">
            <a:noFill/>
            <a:miter lim="800000"/>
            <a:headEnd/>
            <a:tailEnd/>
          </a:ln>
        </p:spPr>
        <p:txBody>
          <a:bodyPr>
            <a:spAutoFit/>
          </a:bodyPr>
          <a:lstStyle/>
          <a:p>
            <a:pPr algn="ctr">
              <a:spcBef>
                <a:spcPct val="50000"/>
              </a:spcBef>
            </a:pPr>
            <a:r>
              <a:rPr lang="it-IT" sz="2800" dirty="0">
                <a:latin typeface="Monotype Corsiva" pitchFamily="66" charset="0"/>
              </a:rPr>
              <a:t>Per la prima volta il suffragio è  universale: </a:t>
            </a:r>
          </a:p>
          <a:p>
            <a:pPr algn="ctr">
              <a:spcBef>
                <a:spcPct val="50000"/>
              </a:spcBef>
            </a:pPr>
            <a:r>
              <a:rPr lang="it-IT" sz="2800" b="1" u="sng" dirty="0">
                <a:latin typeface="Monotype Corsiva" pitchFamily="66" charset="0"/>
              </a:rPr>
              <a:t>il voto è libero e rappresentativo</a:t>
            </a:r>
          </a:p>
        </p:txBody>
      </p:sp>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94"/>
                                        </p:tgtEl>
                                        <p:attrNameLst>
                                          <p:attrName>style.visibility</p:attrName>
                                        </p:attrNameLst>
                                      </p:cBhvr>
                                      <p:to>
                                        <p:strVal val="visible"/>
                                      </p:to>
                                    </p:set>
                                    <p:animEffect transition="in" filter="fade">
                                      <p:cBhvr>
                                        <p:cTn id="7" dur="1000"/>
                                        <p:tgtEl>
                                          <p:spTgt spid="1229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297"/>
                                        </p:tgtEl>
                                        <p:attrNameLst>
                                          <p:attrName>style.visibility</p:attrName>
                                        </p:attrNameLst>
                                      </p:cBhvr>
                                      <p:to>
                                        <p:strVal val="visible"/>
                                      </p:to>
                                    </p:set>
                                    <p:animEffect transition="in" filter="fade">
                                      <p:cBhvr>
                                        <p:cTn id="10" dur="1000"/>
                                        <p:tgtEl>
                                          <p:spTgt spid="1229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293"/>
                                        </p:tgtEl>
                                        <p:attrNameLst>
                                          <p:attrName>style.visibility</p:attrName>
                                        </p:attrNameLst>
                                      </p:cBhvr>
                                      <p:to>
                                        <p:strVal val="visible"/>
                                      </p:to>
                                    </p:set>
                                    <p:animEffect transition="in" filter="fade">
                                      <p:cBhvr>
                                        <p:cTn id="13" dur="1000"/>
                                        <p:tgtEl>
                                          <p:spTgt spid="1229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296"/>
                                        </p:tgtEl>
                                        <p:attrNameLst>
                                          <p:attrName>style.visibility</p:attrName>
                                        </p:attrNameLst>
                                      </p:cBhvr>
                                      <p:to>
                                        <p:strVal val="visible"/>
                                      </p:to>
                                    </p:set>
                                    <p:animEffect transition="in" filter="fade">
                                      <p:cBhvr>
                                        <p:cTn id="18" dur="1000"/>
                                        <p:tgtEl>
                                          <p:spTgt spid="12296"/>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2298"/>
                                        </p:tgtEl>
                                        <p:attrNameLst>
                                          <p:attrName>style.visibility</p:attrName>
                                        </p:attrNameLst>
                                      </p:cBhvr>
                                      <p:to>
                                        <p:strVal val="visible"/>
                                      </p:to>
                                    </p:set>
                                    <p:anim calcmode="lin" valueType="num">
                                      <p:cBhvr additive="base">
                                        <p:cTn id="23" dur="1000" fill="hold"/>
                                        <p:tgtEl>
                                          <p:spTgt spid="12298"/>
                                        </p:tgtEl>
                                        <p:attrNameLst>
                                          <p:attrName>ppt_x</p:attrName>
                                        </p:attrNameLst>
                                      </p:cBhvr>
                                      <p:tavLst>
                                        <p:tav tm="0">
                                          <p:val>
                                            <p:strVal val="1+#ppt_w/2"/>
                                          </p:val>
                                        </p:tav>
                                        <p:tav tm="100000">
                                          <p:val>
                                            <p:strVal val="#ppt_x"/>
                                          </p:val>
                                        </p:tav>
                                      </p:tavLst>
                                    </p:anim>
                                    <p:anim calcmode="lin" valueType="num">
                                      <p:cBhvr additive="base">
                                        <p:cTn id="24" dur="1000" fill="hold"/>
                                        <p:tgtEl>
                                          <p:spTgt spid="122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3" grpId="0"/>
      <p:bldP spid="12296" grpId="0"/>
      <p:bldP spid="12297" grpId="0"/>
      <p:bldP spid="1229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0" y="0"/>
            <a:ext cx="4800600" cy="6858000"/>
          </a:xfrm>
          <a:prstGeom prst="rect">
            <a:avLst/>
          </a:prstGeom>
          <a:gradFill rotWithShape="0">
            <a:gsLst>
              <a:gs pos="0">
                <a:srgbClr val="008000"/>
              </a:gs>
              <a:gs pos="100000">
                <a:schemeClr val="bg1"/>
              </a:gs>
            </a:gsLst>
            <a:lin ang="0" scaled="1"/>
          </a:gradFill>
          <a:ln w="9525">
            <a:noFill/>
            <a:miter lim="800000"/>
            <a:headEnd/>
            <a:tailEnd/>
          </a:ln>
        </p:spPr>
        <p:txBody>
          <a:bodyPr wrap="none" anchor="ctr"/>
          <a:lstStyle/>
          <a:p>
            <a:endParaRPr lang="it-IT"/>
          </a:p>
        </p:txBody>
      </p:sp>
      <p:sp>
        <p:nvSpPr>
          <p:cNvPr id="10243" name="Rectangle 3"/>
          <p:cNvSpPr>
            <a:spLocks noChangeArrowheads="1"/>
          </p:cNvSpPr>
          <p:nvPr/>
        </p:nvSpPr>
        <p:spPr bwMode="auto">
          <a:xfrm>
            <a:off x="4800600" y="0"/>
            <a:ext cx="4343400" cy="6858000"/>
          </a:xfrm>
          <a:prstGeom prst="rect">
            <a:avLst/>
          </a:prstGeom>
          <a:gradFill rotWithShape="0">
            <a:gsLst>
              <a:gs pos="0">
                <a:schemeClr val="bg1"/>
              </a:gs>
              <a:gs pos="100000">
                <a:srgbClr val="FF0000"/>
              </a:gs>
            </a:gsLst>
            <a:lin ang="0" scaled="1"/>
          </a:gradFill>
          <a:ln w="9525">
            <a:noFill/>
            <a:miter lim="800000"/>
            <a:headEnd/>
            <a:tailEnd/>
          </a:ln>
        </p:spPr>
        <p:txBody>
          <a:bodyPr wrap="none" anchor="ctr"/>
          <a:lstStyle/>
          <a:p>
            <a:endParaRPr lang="it-IT"/>
          </a:p>
        </p:txBody>
      </p:sp>
      <p:sp>
        <p:nvSpPr>
          <p:cNvPr id="10244" name="Rectangle 4"/>
          <p:cNvSpPr>
            <a:spLocks noChangeArrowheads="1"/>
          </p:cNvSpPr>
          <p:nvPr/>
        </p:nvSpPr>
        <p:spPr bwMode="auto">
          <a:xfrm>
            <a:off x="1371600" y="381000"/>
            <a:ext cx="6096000" cy="381000"/>
          </a:xfrm>
          <a:prstGeom prst="rect">
            <a:avLst/>
          </a:prstGeom>
          <a:noFill/>
          <a:ln w="9525">
            <a:noFill/>
            <a:miter lim="800000"/>
            <a:headEnd/>
            <a:tailEnd/>
          </a:ln>
        </p:spPr>
        <p:txBody>
          <a:bodyPr anchor="ctr"/>
          <a:lstStyle/>
          <a:p>
            <a:pPr algn="ctr"/>
            <a:r>
              <a:rPr lang="it-IT" sz="3200">
                <a:solidFill>
                  <a:srgbClr val="FF0000"/>
                </a:solidFill>
                <a:latin typeface="Verdana" pitchFamily="34" charset="0"/>
              </a:rPr>
              <a:t>ORGANIZZAZIONE</a:t>
            </a:r>
          </a:p>
        </p:txBody>
      </p:sp>
      <p:sp>
        <p:nvSpPr>
          <p:cNvPr id="10245" name="Text Box 5"/>
          <p:cNvSpPr txBox="1">
            <a:spLocks noChangeArrowheads="1"/>
          </p:cNvSpPr>
          <p:nvPr/>
        </p:nvSpPr>
        <p:spPr bwMode="auto">
          <a:xfrm>
            <a:off x="2286000" y="1435100"/>
            <a:ext cx="1447800" cy="457200"/>
          </a:xfrm>
          <a:prstGeom prst="rect">
            <a:avLst/>
          </a:prstGeom>
          <a:noFill/>
          <a:ln w="9525">
            <a:noFill/>
            <a:miter lim="800000"/>
            <a:headEnd/>
            <a:tailEnd/>
          </a:ln>
        </p:spPr>
        <p:txBody>
          <a:bodyPr>
            <a:spAutoFit/>
          </a:bodyPr>
          <a:lstStyle/>
          <a:p>
            <a:pPr>
              <a:spcBef>
                <a:spcPct val="50000"/>
              </a:spcBef>
            </a:pPr>
            <a:endParaRPr lang="it-IT"/>
          </a:p>
        </p:txBody>
      </p:sp>
      <p:sp>
        <p:nvSpPr>
          <p:cNvPr id="20486" name="Text Box 6"/>
          <p:cNvSpPr txBox="1">
            <a:spLocks noChangeArrowheads="1"/>
          </p:cNvSpPr>
          <p:nvPr/>
        </p:nvSpPr>
        <p:spPr bwMode="auto">
          <a:xfrm>
            <a:off x="304800" y="990600"/>
            <a:ext cx="8458200" cy="854075"/>
          </a:xfrm>
          <a:prstGeom prst="rect">
            <a:avLst/>
          </a:prstGeom>
          <a:noFill/>
          <a:ln w="9525">
            <a:noFill/>
            <a:miter lim="800000"/>
            <a:headEnd/>
            <a:tailEnd/>
          </a:ln>
        </p:spPr>
        <p:txBody>
          <a:bodyPr>
            <a:spAutoFit/>
          </a:bodyPr>
          <a:lstStyle/>
          <a:p>
            <a:pPr algn="ctr">
              <a:spcBef>
                <a:spcPct val="50000"/>
              </a:spcBef>
            </a:pPr>
            <a:r>
              <a:rPr lang="it-IT" sz="2000" b="1">
                <a:latin typeface="Tahoma" pitchFamily="34" charset="0"/>
              </a:rPr>
              <a:t>L’assemblea nominò al suo interno una </a:t>
            </a:r>
          </a:p>
          <a:p>
            <a:pPr algn="ctr">
              <a:spcBef>
                <a:spcPct val="50000"/>
              </a:spcBef>
            </a:pPr>
            <a:r>
              <a:rPr lang="it-IT" sz="2000" b="1">
                <a:latin typeface="Tahoma" pitchFamily="34" charset="0"/>
              </a:rPr>
              <a:t>“Commissione per la Costituzione”</a:t>
            </a:r>
          </a:p>
        </p:txBody>
      </p:sp>
      <p:sp>
        <p:nvSpPr>
          <p:cNvPr id="20487" name="Line 7"/>
          <p:cNvSpPr>
            <a:spLocks noChangeShapeType="1"/>
          </p:cNvSpPr>
          <p:nvPr/>
        </p:nvSpPr>
        <p:spPr bwMode="auto">
          <a:xfrm>
            <a:off x="4572000" y="1981200"/>
            <a:ext cx="0" cy="304800"/>
          </a:xfrm>
          <a:prstGeom prst="line">
            <a:avLst/>
          </a:prstGeom>
          <a:noFill/>
          <a:ln w="9525">
            <a:solidFill>
              <a:schemeClr val="tx1"/>
            </a:solidFill>
            <a:round/>
            <a:headEnd/>
            <a:tailEnd type="triangle" w="med" len="med"/>
          </a:ln>
        </p:spPr>
        <p:txBody>
          <a:bodyPr/>
          <a:lstStyle/>
          <a:p>
            <a:endParaRPr lang="it-IT"/>
          </a:p>
        </p:txBody>
      </p:sp>
      <p:sp>
        <p:nvSpPr>
          <p:cNvPr id="20488" name="Text Box 8"/>
          <p:cNvSpPr txBox="1">
            <a:spLocks noChangeArrowheads="1"/>
          </p:cNvSpPr>
          <p:nvPr/>
        </p:nvSpPr>
        <p:spPr bwMode="auto">
          <a:xfrm>
            <a:off x="1371600" y="2209800"/>
            <a:ext cx="6553200" cy="762000"/>
          </a:xfrm>
          <a:prstGeom prst="rect">
            <a:avLst/>
          </a:prstGeom>
          <a:noFill/>
          <a:ln w="9525">
            <a:noFill/>
            <a:miter lim="800000"/>
            <a:headEnd/>
            <a:tailEnd/>
          </a:ln>
        </p:spPr>
        <p:txBody>
          <a:bodyPr>
            <a:spAutoFit/>
          </a:bodyPr>
          <a:lstStyle/>
          <a:p>
            <a:pPr algn="ctr">
              <a:spcBef>
                <a:spcPct val="50000"/>
              </a:spcBef>
            </a:pPr>
            <a:r>
              <a:rPr lang="it-IT" b="1">
                <a:latin typeface="Tahoma" pitchFamily="34" charset="0"/>
              </a:rPr>
              <a:t> </a:t>
            </a:r>
            <a:r>
              <a:rPr lang="it-IT" sz="2000" b="1">
                <a:latin typeface="Tahoma" pitchFamily="34" charset="0"/>
              </a:rPr>
              <a:t>composta da 75 membri a loro volta divisi in 3 sottocommissioni</a:t>
            </a:r>
          </a:p>
        </p:txBody>
      </p:sp>
      <p:sp>
        <p:nvSpPr>
          <p:cNvPr id="20489" name="Line 9"/>
          <p:cNvSpPr>
            <a:spLocks noChangeShapeType="1"/>
          </p:cNvSpPr>
          <p:nvPr/>
        </p:nvSpPr>
        <p:spPr bwMode="auto">
          <a:xfrm flipH="1">
            <a:off x="2438400" y="2819400"/>
            <a:ext cx="609600" cy="304800"/>
          </a:xfrm>
          <a:prstGeom prst="line">
            <a:avLst/>
          </a:prstGeom>
          <a:noFill/>
          <a:ln w="9525">
            <a:solidFill>
              <a:schemeClr val="tx1"/>
            </a:solidFill>
            <a:round/>
            <a:headEnd/>
            <a:tailEnd type="triangle" w="med" len="med"/>
          </a:ln>
        </p:spPr>
        <p:txBody>
          <a:bodyPr/>
          <a:lstStyle/>
          <a:p>
            <a:endParaRPr lang="it-IT"/>
          </a:p>
        </p:txBody>
      </p:sp>
      <p:sp>
        <p:nvSpPr>
          <p:cNvPr id="20490" name="Line 10"/>
          <p:cNvSpPr>
            <a:spLocks noChangeShapeType="1"/>
          </p:cNvSpPr>
          <p:nvPr/>
        </p:nvSpPr>
        <p:spPr bwMode="auto">
          <a:xfrm>
            <a:off x="4648200" y="2971800"/>
            <a:ext cx="0" cy="304800"/>
          </a:xfrm>
          <a:prstGeom prst="line">
            <a:avLst/>
          </a:prstGeom>
          <a:noFill/>
          <a:ln w="9525">
            <a:solidFill>
              <a:schemeClr val="tx1"/>
            </a:solidFill>
            <a:round/>
            <a:headEnd/>
            <a:tailEnd type="triangle" w="med" len="med"/>
          </a:ln>
        </p:spPr>
        <p:txBody>
          <a:bodyPr/>
          <a:lstStyle/>
          <a:p>
            <a:endParaRPr lang="it-IT"/>
          </a:p>
        </p:txBody>
      </p:sp>
      <p:sp>
        <p:nvSpPr>
          <p:cNvPr id="20491" name="Line 11"/>
          <p:cNvSpPr>
            <a:spLocks noChangeShapeType="1"/>
          </p:cNvSpPr>
          <p:nvPr/>
        </p:nvSpPr>
        <p:spPr bwMode="auto">
          <a:xfrm>
            <a:off x="6096000" y="2819400"/>
            <a:ext cx="609600" cy="304800"/>
          </a:xfrm>
          <a:prstGeom prst="line">
            <a:avLst/>
          </a:prstGeom>
          <a:noFill/>
          <a:ln w="9525">
            <a:solidFill>
              <a:schemeClr val="tx1"/>
            </a:solidFill>
            <a:round/>
            <a:headEnd/>
            <a:tailEnd type="triangle" w="med" len="med"/>
          </a:ln>
        </p:spPr>
        <p:txBody>
          <a:bodyPr/>
          <a:lstStyle/>
          <a:p>
            <a:endParaRPr lang="it-IT"/>
          </a:p>
        </p:txBody>
      </p:sp>
      <p:grpSp>
        <p:nvGrpSpPr>
          <p:cNvPr id="2" name="Group 12"/>
          <p:cNvGrpSpPr>
            <a:grpSpLocks/>
          </p:cNvGrpSpPr>
          <p:nvPr/>
        </p:nvGrpSpPr>
        <p:grpSpPr bwMode="auto">
          <a:xfrm>
            <a:off x="0" y="3000372"/>
            <a:ext cx="2743200" cy="2590800"/>
            <a:chOff x="96" y="2016"/>
            <a:chExt cx="1728" cy="1632"/>
          </a:xfrm>
        </p:grpSpPr>
        <p:sp>
          <p:nvSpPr>
            <p:cNvPr id="10267" name="Text Box 13"/>
            <p:cNvSpPr txBox="1">
              <a:spLocks noChangeArrowheads="1"/>
            </p:cNvSpPr>
            <p:nvPr/>
          </p:nvSpPr>
          <p:spPr bwMode="auto">
            <a:xfrm>
              <a:off x="96" y="2016"/>
              <a:ext cx="1728" cy="231"/>
            </a:xfrm>
            <a:prstGeom prst="rect">
              <a:avLst/>
            </a:prstGeom>
            <a:noFill/>
            <a:ln w="9525">
              <a:noFill/>
              <a:miter lim="800000"/>
              <a:headEnd/>
              <a:tailEnd/>
            </a:ln>
          </p:spPr>
          <p:txBody>
            <a:bodyPr>
              <a:spAutoFit/>
            </a:bodyPr>
            <a:lstStyle/>
            <a:p>
              <a:pPr algn="ctr">
                <a:spcBef>
                  <a:spcPct val="50000"/>
                </a:spcBef>
              </a:pPr>
              <a:r>
                <a:rPr lang="it-IT" sz="1800"/>
                <a:t> diritti e doveri dei cittadini</a:t>
              </a:r>
            </a:p>
          </p:txBody>
        </p:sp>
        <p:sp>
          <p:nvSpPr>
            <p:cNvPr id="10268" name="Line 14"/>
            <p:cNvSpPr>
              <a:spLocks noChangeShapeType="1"/>
            </p:cNvSpPr>
            <p:nvPr/>
          </p:nvSpPr>
          <p:spPr bwMode="auto">
            <a:xfrm>
              <a:off x="864" y="2352"/>
              <a:ext cx="0" cy="240"/>
            </a:xfrm>
            <a:prstGeom prst="line">
              <a:avLst/>
            </a:prstGeom>
            <a:noFill/>
            <a:ln w="9525">
              <a:solidFill>
                <a:schemeClr val="tx1"/>
              </a:solidFill>
              <a:round/>
              <a:headEnd/>
              <a:tailEnd type="triangle" w="med" len="med"/>
            </a:ln>
          </p:spPr>
          <p:txBody>
            <a:bodyPr/>
            <a:lstStyle/>
            <a:p>
              <a:endParaRPr lang="it-IT"/>
            </a:p>
          </p:txBody>
        </p:sp>
        <p:sp>
          <p:nvSpPr>
            <p:cNvPr id="10269" name="Text Box 15"/>
            <p:cNvSpPr txBox="1">
              <a:spLocks noChangeArrowheads="1"/>
            </p:cNvSpPr>
            <p:nvPr/>
          </p:nvSpPr>
          <p:spPr bwMode="auto">
            <a:xfrm>
              <a:off x="864" y="2256"/>
              <a:ext cx="672" cy="288"/>
            </a:xfrm>
            <a:prstGeom prst="rect">
              <a:avLst/>
            </a:prstGeom>
            <a:noFill/>
            <a:ln w="9525">
              <a:noFill/>
              <a:miter lim="800000"/>
              <a:headEnd/>
              <a:tailEnd/>
            </a:ln>
          </p:spPr>
          <p:txBody>
            <a:bodyPr>
              <a:spAutoFit/>
            </a:bodyPr>
            <a:lstStyle/>
            <a:p>
              <a:pPr>
                <a:spcBef>
                  <a:spcPct val="50000"/>
                </a:spcBef>
              </a:pPr>
              <a:r>
                <a:rPr lang="it-IT"/>
                <a:t> </a:t>
              </a:r>
              <a:r>
                <a:rPr lang="it-IT" sz="900" b="1"/>
                <a:t>presieduta da</a:t>
              </a:r>
            </a:p>
          </p:txBody>
        </p:sp>
        <p:sp>
          <p:nvSpPr>
            <p:cNvPr id="10270" name="Text Box 16"/>
            <p:cNvSpPr txBox="1">
              <a:spLocks noChangeArrowheads="1"/>
            </p:cNvSpPr>
            <p:nvPr/>
          </p:nvSpPr>
          <p:spPr bwMode="auto">
            <a:xfrm>
              <a:off x="240" y="2688"/>
              <a:ext cx="1440" cy="212"/>
            </a:xfrm>
            <a:prstGeom prst="rect">
              <a:avLst/>
            </a:prstGeom>
            <a:noFill/>
            <a:ln w="9525">
              <a:noFill/>
              <a:miter lim="800000"/>
              <a:headEnd/>
              <a:tailEnd/>
            </a:ln>
          </p:spPr>
          <p:txBody>
            <a:bodyPr>
              <a:spAutoFit/>
            </a:bodyPr>
            <a:lstStyle/>
            <a:p>
              <a:pPr>
                <a:spcBef>
                  <a:spcPct val="50000"/>
                </a:spcBef>
              </a:pPr>
              <a:r>
                <a:rPr lang="it-IT" sz="1600" dirty="0"/>
                <a:t>Umberto </a:t>
              </a:r>
              <a:r>
                <a:rPr lang="it-IT" sz="1600" dirty="0" err="1"/>
                <a:t>Tupini</a:t>
              </a:r>
              <a:r>
                <a:rPr lang="it-IT" sz="1600" dirty="0"/>
                <a:t> (DC)</a:t>
              </a:r>
            </a:p>
          </p:txBody>
        </p:sp>
        <p:pic>
          <p:nvPicPr>
            <p:cNvPr id="10271" name="Picture 17" descr="C:\Documents and Settings\SCUOLA\Desktop\00009459.jpg"/>
            <p:cNvPicPr>
              <a:picLocks noChangeAspect="1" noChangeArrowheads="1"/>
            </p:cNvPicPr>
            <p:nvPr/>
          </p:nvPicPr>
          <p:blipFill>
            <a:blip r:embed="rId3"/>
            <a:srcRect/>
            <a:stretch>
              <a:fillRect/>
            </a:stretch>
          </p:blipFill>
          <p:spPr bwMode="auto">
            <a:xfrm>
              <a:off x="480" y="2928"/>
              <a:ext cx="554" cy="720"/>
            </a:xfrm>
            <a:prstGeom prst="rect">
              <a:avLst/>
            </a:prstGeom>
            <a:noFill/>
            <a:ln w="9525">
              <a:noFill/>
              <a:miter lim="800000"/>
              <a:headEnd/>
              <a:tailEnd/>
            </a:ln>
          </p:spPr>
        </p:pic>
      </p:grpSp>
      <p:grpSp>
        <p:nvGrpSpPr>
          <p:cNvPr id="3" name="Group 18"/>
          <p:cNvGrpSpPr>
            <a:grpSpLocks/>
          </p:cNvGrpSpPr>
          <p:nvPr/>
        </p:nvGrpSpPr>
        <p:grpSpPr bwMode="auto">
          <a:xfrm>
            <a:off x="3200400" y="3200400"/>
            <a:ext cx="2895600" cy="2533650"/>
            <a:chOff x="2016" y="2016"/>
            <a:chExt cx="1824" cy="1596"/>
          </a:xfrm>
        </p:grpSpPr>
        <p:sp>
          <p:nvSpPr>
            <p:cNvPr id="10261" name="Text Box 19"/>
            <p:cNvSpPr txBox="1">
              <a:spLocks noChangeArrowheads="1"/>
            </p:cNvSpPr>
            <p:nvPr/>
          </p:nvSpPr>
          <p:spPr bwMode="auto">
            <a:xfrm>
              <a:off x="2016" y="2208"/>
              <a:ext cx="1680" cy="288"/>
            </a:xfrm>
            <a:prstGeom prst="rect">
              <a:avLst/>
            </a:prstGeom>
            <a:noFill/>
            <a:ln w="9525">
              <a:noFill/>
              <a:miter lim="800000"/>
              <a:headEnd/>
              <a:tailEnd/>
            </a:ln>
          </p:spPr>
          <p:txBody>
            <a:bodyPr>
              <a:spAutoFit/>
            </a:bodyPr>
            <a:lstStyle/>
            <a:p>
              <a:pPr>
                <a:spcBef>
                  <a:spcPct val="50000"/>
                </a:spcBef>
              </a:pPr>
              <a:endParaRPr lang="it-IT"/>
            </a:p>
          </p:txBody>
        </p:sp>
        <p:sp>
          <p:nvSpPr>
            <p:cNvPr id="10262" name="Text Box 20"/>
            <p:cNvSpPr txBox="1">
              <a:spLocks noChangeArrowheads="1"/>
            </p:cNvSpPr>
            <p:nvPr/>
          </p:nvSpPr>
          <p:spPr bwMode="auto">
            <a:xfrm>
              <a:off x="2064" y="2016"/>
              <a:ext cx="1776" cy="404"/>
            </a:xfrm>
            <a:prstGeom prst="rect">
              <a:avLst/>
            </a:prstGeom>
            <a:noFill/>
            <a:ln w="9525">
              <a:noFill/>
              <a:miter lim="800000"/>
              <a:headEnd/>
              <a:tailEnd/>
            </a:ln>
          </p:spPr>
          <p:txBody>
            <a:bodyPr>
              <a:spAutoFit/>
            </a:bodyPr>
            <a:lstStyle/>
            <a:p>
              <a:pPr algn="ctr">
                <a:spcBef>
                  <a:spcPct val="50000"/>
                </a:spcBef>
              </a:pPr>
              <a:r>
                <a:rPr lang="it-IT" sz="1800"/>
                <a:t> organizzazione costituzionale dello Stato</a:t>
              </a:r>
            </a:p>
          </p:txBody>
        </p:sp>
        <p:sp>
          <p:nvSpPr>
            <p:cNvPr id="10263" name="Line 21"/>
            <p:cNvSpPr>
              <a:spLocks noChangeShapeType="1"/>
            </p:cNvSpPr>
            <p:nvPr/>
          </p:nvSpPr>
          <p:spPr bwMode="auto">
            <a:xfrm>
              <a:off x="2928" y="2448"/>
              <a:ext cx="0" cy="192"/>
            </a:xfrm>
            <a:prstGeom prst="line">
              <a:avLst/>
            </a:prstGeom>
            <a:noFill/>
            <a:ln w="9525">
              <a:solidFill>
                <a:schemeClr val="tx1"/>
              </a:solidFill>
              <a:round/>
              <a:headEnd/>
              <a:tailEnd type="triangle" w="med" len="med"/>
            </a:ln>
          </p:spPr>
          <p:txBody>
            <a:bodyPr/>
            <a:lstStyle/>
            <a:p>
              <a:endParaRPr lang="it-IT"/>
            </a:p>
          </p:txBody>
        </p:sp>
        <p:sp>
          <p:nvSpPr>
            <p:cNvPr id="10264" name="Text Box 22"/>
            <p:cNvSpPr txBox="1">
              <a:spLocks noChangeArrowheads="1"/>
            </p:cNvSpPr>
            <p:nvPr/>
          </p:nvSpPr>
          <p:spPr bwMode="auto">
            <a:xfrm>
              <a:off x="2928" y="2352"/>
              <a:ext cx="672" cy="288"/>
            </a:xfrm>
            <a:prstGeom prst="rect">
              <a:avLst/>
            </a:prstGeom>
            <a:noFill/>
            <a:ln w="9525">
              <a:noFill/>
              <a:miter lim="800000"/>
              <a:headEnd/>
              <a:tailEnd/>
            </a:ln>
          </p:spPr>
          <p:txBody>
            <a:bodyPr>
              <a:spAutoFit/>
            </a:bodyPr>
            <a:lstStyle/>
            <a:p>
              <a:pPr>
                <a:spcBef>
                  <a:spcPct val="50000"/>
                </a:spcBef>
              </a:pPr>
              <a:r>
                <a:rPr lang="it-IT"/>
                <a:t> </a:t>
              </a:r>
              <a:r>
                <a:rPr lang="it-IT" sz="900" b="1"/>
                <a:t>presieduta da</a:t>
              </a:r>
            </a:p>
          </p:txBody>
        </p:sp>
        <p:sp>
          <p:nvSpPr>
            <p:cNvPr id="10265" name="Text Box 23"/>
            <p:cNvSpPr txBox="1">
              <a:spLocks noChangeArrowheads="1"/>
            </p:cNvSpPr>
            <p:nvPr/>
          </p:nvSpPr>
          <p:spPr bwMode="auto">
            <a:xfrm>
              <a:off x="2112" y="2688"/>
              <a:ext cx="1728" cy="212"/>
            </a:xfrm>
            <a:prstGeom prst="rect">
              <a:avLst/>
            </a:prstGeom>
            <a:noFill/>
            <a:ln w="9525">
              <a:noFill/>
              <a:miter lim="800000"/>
              <a:headEnd/>
              <a:tailEnd/>
            </a:ln>
          </p:spPr>
          <p:txBody>
            <a:bodyPr>
              <a:spAutoFit/>
            </a:bodyPr>
            <a:lstStyle/>
            <a:p>
              <a:pPr algn="ctr">
                <a:spcBef>
                  <a:spcPct val="50000"/>
                </a:spcBef>
              </a:pPr>
              <a:r>
                <a:rPr lang="it-IT" sz="1600" dirty="0" smtClean="0"/>
                <a:t>Umberto </a:t>
              </a:r>
              <a:r>
                <a:rPr lang="it-IT" sz="1600" dirty="0" err="1" smtClean="0"/>
                <a:t>Terracini</a:t>
              </a:r>
              <a:r>
                <a:rPr lang="it-IT" sz="1600" dirty="0" smtClean="0"/>
                <a:t> </a:t>
              </a:r>
              <a:r>
                <a:rPr lang="it-IT" sz="1600" dirty="0"/>
                <a:t>(PCI)</a:t>
              </a:r>
            </a:p>
          </p:txBody>
        </p:sp>
        <p:pic>
          <p:nvPicPr>
            <p:cNvPr id="10266" name="Picture 24" descr="C:\Documents and Settings\SCUOLA\Desktop\Terracini.jpg"/>
            <p:cNvPicPr>
              <a:picLocks noChangeAspect="1" noChangeArrowheads="1"/>
            </p:cNvPicPr>
            <p:nvPr/>
          </p:nvPicPr>
          <p:blipFill>
            <a:blip r:embed="rId4"/>
            <a:srcRect/>
            <a:stretch>
              <a:fillRect/>
            </a:stretch>
          </p:blipFill>
          <p:spPr bwMode="auto">
            <a:xfrm>
              <a:off x="2592" y="2928"/>
              <a:ext cx="576" cy="684"/>
            </a:xfrm>
            <a:prstGeom prst="rect">
              <a:avLst/>
            </a:prstGeom>
            <a:noFill/>
            <a:ln w="9525">
              <a:noFill/>
              <a:miter lim="800000"/>
              <a:headEnd/>
              <a:tailEnd/>
            </a:ln>
          </p:spPr>
        </p:pic>
      </p:grpSp>
      <p:grpSp>
        <p:nvGrpSpPr>
          <p:cNvPr id="4" name="Group 25"/>
          <p:cNvGrpSpPr>
            <a:grpSpLocks/>
          </p:cNvGrpSpPr>
          <p:nvPr/>
        </p:nvGrpSpPr>
        <p:grpSpPr bwMode="auto">
          <a:xfrm>
            <a:off x="6096000" y="3048000"/>
            <a:ext cx="2590800" cy="2743200"/>
            <a:chOff x="3840" y="1920"/>
            <a:chExt cx="1632" cy="1728"/>
          </a:xfrm>
        </p:grpSpPr>
        <p:sp>
          <p:nvSpPr>
            <p:cNvPr id="10256" name="Text Box 26"/>
            <p:cNvSpPr txBox="1">
              <a:spLocks noChangeArrowheads="1"/>
            </p:cNvSpPr>
            <p:nvPr/>
          </p:nvSpPr>
          <p:spPr bwMode="auto">
            <a:xfrm>
              <a:off x="3840" y="1920"/>
              <a:ext cx="1488" cy="442"/>
            </a:xfrm>
            <a:prstGeom prst="rect">
              <a:avLst/>
            </a:prstGeom>
            <a:noFill/>
            <a:ln w="9525">
              <a:noFill/>
              <a:miter lim="800000"/>
              <a:headEnd/>
              <a:tailEnd/>
            </a:ln>
          </p:spPr>
          <p:txBody>
            <a:bodyPr>
              <a:spAutoFit/>
            </a:bodyPr>
            <a:lstStyle/>
            <a:p>
              <a:pPr algn="ctr">
                <a:spcBef>
                  <a:spcPct val="50000"/>
                </a:spcBef>
              </a:pPr>
              <a:r>
                <a:rPr lang="it-IT"/>
                <a:t> </a:t>
              </a:r>
              <a:r>
                <a:rPr lang="it-IT" sz="1600"/>
                <a:t>rapporti economici e sociali</a:t>
              </a:r>
            </a:p>
          </p:txBody>
        </p:sp>
        <p:sp>
          <p:nvSpPr>
            <p:cNvPr id="10257" name="Line 27"/>
            <p:cNvSpPr>
              <a:spLocks noChangeShapeType="1"/>
            </p:cNvSpPr>
            <p:nvPr/>
          </p:nvSpPr>
          <p:spPr bwMode="auto">
            <a:xfrm>
              <a:off x="4608" y="2400"/>
              <a:ext cx="0" cy="240"/>
            </a:xfrm>
            <a:prstGeom prst="line">
              <a:avLst/>
            </a:prstGeom>
            <a:noFill/>
            <a:ln w="9525">
              <a:solidFill>
                <a:schemeClr val="tx1"/>
              </a:solidFill>
              <a:round/>
              <a:headEnd/>
              <a:tailEnd type="triangle" w="med" len="med"/>
            </a:ln>
          </p:spPr>
          <p:txBody>
            <a:bodyPr/>
            <a:lstStyle/>
            <a:p>
              <a:endParaRPr lang="it-IT"/>
            </a:p>
          </p:txBody>
        </p:sp>
        <p:sp>
          <p:nvSpPr>
            <p:cNvPr id="10258" name="Text Box 28"/>
            <p:cNvSpPr txBox="1">
              <a:spLocks noChangeArrowheads="1"/>
            </p:cNvSpPr>
            <p:nvPr/>
          </p:nvSpPr>
          <p:spPr bwMode="auto">
            <a:xfrm>
              <a:off x="4560" y="2304"/>
              <a:ext cx="672" cy="288"/>
            </a:xfrm>
            <a:prstGeom prst="rect">
              <a:avLst/>
            </a:prstGeom>
            <a:noFill/>
            <a:ln w="9525">
              <a:noFill/>
              <a:miter lim="800000"/>
              <a:headEnd/>
              <a:tailEnd/>
            </a:ln>
          </p:spPr>
          <p:txBody>
            <a:bodyPr>
              <a:spAutoFit/>
            </a:bodyPr>
            <a:lstStyle/>
            <a:p>
              <a:pPr>
                <a:spcBef>
                  <a:spcPct val="50000"/>
                </a:spcBef>
              </a:pPr>
              <a:r>
                <a:rPr lang="it-IT"/>
                <a:t> </a:t>
              </a:r>
              <a:r>
                <a:rPr lang="it-IT" sz="900" b="1"/>
                <a:t>presieduta da</a:t>
              </a:r>
            </a:p>
          </p:txBody>
        </p:sp>
        <p:sp>
          <p:nvSpPr>
            <p:cNvPr id="10259" name="Text Box 29"/>
            <p:cNvSpPr txBox="1">
              <a:spLocks noChangeArrowheads="1"/>
            </p:cNvSpPr>
            <p:nvPr/>
          </p:nvSpPr>
          <p:spPr bwMode="auto">
            <a:xfrm>
              <a:off x="4032" y="2640"/>
              <a:ext cx="1440" cy="212"/>
            </a:xfrm>
            <a:prstGeom prst="rect">
              <a:avLst/>
            </a:prstGeom>
            <a:noFill/>
            <a:ln w="9525">
              <a:noFill/>
              <a:miter lim="800000"/>
              <a:headEnd/>
              <a:tailEnd/>
            </a:ln>
          </p:spPr>
          <p:txBody>
            <a:bodyPr>
              <a:spAutoFit/>
            </a:bodyPr>
            <a:lstStyle/>
            <a:p>
              <a:pPr algn="ctr">
                <a:spcBef>
                  <a:spcPct val="50000"/>
                </a:spcBef>
              </a:pPr>
              <a:r>
                <a:rPr lang="it-IT" sz="1600" dirty="0"/>
                <a:t>Gustavo </a:t>
              </a:r>
              <a:r>
                <a:rPr lang="it-IT" sz="1600" dirty="0" err="1"/>
                <a:t>Ghidini</a:t>
              </a:r>
              <a:r>
                <a:rPr lang="it-IT" sz="1600" dirty="0"/>
                <a:t> (PSI)</a:t>
              </a:r>
            </a:p>
          </p:txBody>
        </p:sp>
        <p:pic>
          <p:nvPicPr>
            <p:cNvPr id="10260" name="Picture 30" descr="C:\Documents and Settings\SCUOLA\Desktop\Gustavoghidini.jpg"/>
            <p:cNvPicPr>
              <a:picLocks noChangeAspect="1" noChangeArrowheads="1"/>
            </p:cNvPicPr>
            <p:nvPr/>
          </p:nvPicPr>
          <p:blipFill>
            <a:blip r:embed="rId5"/>
            <a:srcRect/>
            <a:stretch>
              <a:fillRect/>
            </a:stretch>
          </p:blipFill>
          <p:spPr bwMode="auto">
            <a:xfrm>
              <a:off x="4464" y="2880"/>
              <a:ext cx="576" cy="768"/>
            </a:xfrm>
            <a:prstGeom prst="rect">
              <a:avLst/>
            </a:prstGeom>
            <a:noFill/>
            <a:ln w="9525">
              <a:noFill/>
              <a:miter lim="800000"/>
              <a:headEnd/>
              <a:tailEnd/>
            </a:ln>
          </p:spPr>
        </p:pic>
      </p:grpSp>
      <p:sp>
        <p:nvSpPr>
          <p:cNvPr id="20511" name="Text Box 31"/>
          <p:cNvSpPr txBox="1">
            <a:spLocks noChangeArrowheads="1"/>
          </p:cNvSpPr>
          <p:nvPr/>
        </p:nvSpPr>
        <p:spPr bwMode="auto">
          <a:xfrm>
            <a:off x="228600" y="6248400"/>
            <a:ext cx="8686800" cy="350838"/>
          </a:xfrm>
          <a:prstGeom prst="rect">
            <a:avLst/>
          </a:prstGeom>
          <a:noFill/>
          <a:ln w="9525">
            <a:noFill/>
            <a:miter lim="800000"/>
            <a:headEnd/>
            <a:tailEnd/>
          </a:ln>
        </p:spPr>
        <p:txBody>
          <a:bodyPr>
            <a:spAutoFit/>
          </a:bodyPr>
          <a:lstStyle/>
          <a:p>
            <a:pPr algn="ctr">
              <a:spcBef>
                <a:spcPct val="50000"/>
              </a:spcBef>
            </a:pPr>
            <a:r>
              <a:rPr lang="it-IT" sz="1700">
                <a:latin typeface="Tahoma" pitchFamily="34" charset="0"/>
              </a:rPr>
              <a:t> un comitato più ristretto, “Il Comitato Dei Diciotto” si occupò di redigere la Costituzione</a:t>
            </a:r>
          </a:p>
        </p:txBody>
      </p:sp>
      <p:pic>
        <p:nvPicPr>
          <p:cNvPr id="32" name="Picture 2" descr="http://www.eui.eu/Images/Research/HistoricalArchiveofEU/AlcidedeGasperi1-Cropped-217x325.jpg"/>
          <p:cNvPicPr>
            <a:picLocks noChangeAspect="1" noChangeArrowheads="1"/>
          </p:cNvPicPr>
          <p:nvPr/>
        </p:nvPicPr>
        <p:blipFill>
          <a:blip r:embed="rId6"/>
          <a:srcRect/>
          <a:stretch>
            <a:fillRect/>
          </a:stretch>
        </p:blipFill>
        <p:spPr bwMode="auto">
          <a:xfrm>
            <a:off x="1643042" y="4500570"/>
            <a:ext cx="1143008" cy="1711878"/>
          </a:xfrm>
          <a:prstGeom prst="rect">
            <a:avLst/>
          </a:prstGeom>
          <a:noFill/>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486"/>
                                        </p:tgtEl>
                                        <p:attrNameLst>
                                          <p:attrName>style.visibility</p:attrName>
                                        </p:attrNameLst>
                                      </p:cBhvr>
                                      <p:to>
                                        <p:strVal val="visible"/>
                                      </p:to>
                                    </p:set>
                                    <p:anim calcmode="lin" valueType="num">
                                      <p:cBhvr additive="base">
                                        <p:cTn id="7" dur="1000" fill="hold"/>
                                        <p:tgtEl>
                                          <p:spTgt spid="20486"/>
                                        </p:tgtEl>
                                        <p:attrNameLst>
                                          <p:attrName>ppt_x</p:attrName>
                                        </p:attrNameLst>
                                      </p:cBhvr>
                                      <p:tavLst>
                                        <p:tav tm="0">
                                          <p:val>
                                            <p:strVal val="1+#ppt_w/2"/>
                                          </p:val>
                                        </p:tav>
                                        <p:tav tm="100000">
                                          <p:val>
                                            <p:strVal val="#ppt_x"/>
                                          </p:val>
                                        </p:tav>
                                      </p:tavLst>
                                    </p:anim>
                                    <p:anim calcmode="lin" valueType="num">
                                      <p:cBhvr additive="base">
                                        <p:cTn id="8" dur="1000" fill="hold"/>
                                        <p:tgtEl>
                                          <p:spTgt spid="2048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0487"/>
                                        </p:tgtEl>
                                        <p:attrNameLst>
                                          <p:attrName>style.visibility</p:attrName>
                                        </p:attrNameLst>
                                      </p:cBhvr>
                                      <p:to>
                                        <p:strVal val="visible"/>
                                      </p:to>
                                    </p:set>
                                    <p:animEffect transition="in" filter="dissolve">
                                      <p:cBhvr>
                                        <p:cTn id="13" dur="1000"/>
                                        <p:tgtEl>
                                          <p:spTgt spid="20487"/>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20488"/>
                                        </p:tgtEl>
                                        <p:attrNameLst>
                                          <p:attrName>style.visibility</p:attrName>
                                        </p:attrNameLst>
                                      </p:cBhvr>
                                      <p:to>
                                        <p:strVal val="visible"/>
                                      </p:to>
                                    </p:set>
                                    <p:animEffect transition="in" filter="wipe(right)">
                                      <p:cBhvr>
                                        <p:cTn id="16" dur="1000"/>
                                        <p:tgtEl>
                                          <p:spTgt spid="2048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right)">
                                      <p:cBhvr>
                                        <p:cTn id="21" dur="1000"/>
                                        <p:tgtEl>
                                          <p:spTgt spid="2"/>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0489"/>
                                        </p:tgtEl>
                                        <p:attrNameLst>
                                          <p:attrName>style.visibility</p:attrName>
                                        </p:attrNameLst>
                                      </p:cBhvr>
                                      <p:to>
                                        <p:strVal val="visible"/>
                                      </p:to>
                                    </p:set>
                                    <p:animEffect transition="in" filter="dissolve">
                                      <p:cBhvr>
                                        <p:cTn id="24" dur="1000"/>
                                        <p:tgtEl>
                                          <p:spTgt spid="2048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right)">
                                      <p:cBhvr>
                                        <p:cTn id="29" dur="10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37" presetClass="entr" presetSubtype="0" fill="hold" nodeType="click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1000"/>
                                        <p:tgtEl>
                                          <p:spTgt spid="32"/>
                                        </p:tgtEl>
                                      </p:cBhvr>
                                    </p:animEffect>
                                    <p:anim calcmode="lin" valueType="num">
                                      <p:cBhvr>
                                        <p:cTn id="35" dur="1000" fill="hold"/>
                                        <p:tgtEl>
                                          <p:spTgt spid="32"/>
                                        </p:tgtEl>
                                        <p:attrNameLst>
                                          <p:attrName>ppt_x</p:attrName>
                                        </p:attrNameLst>
                                      </p:cBhvr>
                                      <p:tavLst>
                                        <p:tav tm="0">
                                          <p:val>
                                            <p:strVal val="#ppt_x"/>
                                          </p:val>
                                        </p:tav>
                                        <p:tav tm="100000">
                                          <p:val>
                                            <p:strVal val="#ppt_x"/>
                                          </p:val>
                                        </p:tav>
                                      </p:tavLst>
                                    </p:anim>
                                    <p:anim calcmode="lin" valueType="num">
                                      <p:cBhvr>
                                        <p:cTn id="36" dur="900" decel="100000" fill="hold"/>
                                        <p:tgtEl>
                                          <p:spTgt spid="32"/>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38" presetID="9" presetClass="entr" presetSubtype="0" fill="hold" grpId="0" nodeType="withEffect">
                                  <p:stCondLst>
                                    <p:cond delay="0"/>
                                  </p:stCondLst>
                                  <p:childTnLst>
                                    <p:set>
                                      <p:cBhvr>
                                        <p:cTn id="39" dur="1" fill="hold">
                                          <p:stCondLst>
                                            <p:cond delay="0"/>
                                          </p:stCondLst>
                                        </p:cTn>
                                        <p:tgtEl>
                                          <p:spTgt spid="20490"/>
                                        </p:tgtEl>
                                        <p:attrNameLst>
                                          <p:attrName>style.visibility</p:attrName>
                                        </p:attrNameLst>
                                      </p:cBhvr>
                                      <p:to>
                                        <p:strVal val="visible"/>
                                      </p:to>
                                    </p:set>
                                    <p:animEffect transition="in" filter="dissolve">
                                      <p:cBhvr>
                                        <p:cTn id="40" dur="1000"/>
                                        <p:tgtEl>
                                          <p:spTgt spid="2049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right)">
                                      <p:cBhvr>
                                        <p:cTn id="45" dur="1000"/>
                                        <p:tgtEl>
                                          <p:spTgt spid="4"/>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20491"/>
                                        </p:tgtEl>
                                        <p:attrNameLst>
                                          <p:attrName>style.visibility</p:attrName>
                                        </p:attrNameLst>
                                      </p:cBhvr>
                                      <p:to>
                                        <p:strVal val="visible"/>
                                      </p:to>
                                    </p:set>
                                    <p:animEffect transition="in" filter="dissolve">
                                      <p:cBhvr>
                                        <p:cTn id="48" dur="1000"/>
                                        <p:tgtEl>
                                          <p:spTgt spid="20491"/>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20511"/>
                                        </p:tgtEl>
                                        <p:attrNameLst>
                                          <p:attrName>style.visibility</p:attrName>
                                        </p:attrNameLst>
                                      </p:cBhvr>
                                      <p:to>
                                        <p:strVal val="visible"/>
                                      </p:to>
                                    </p:set>
                                    <p:anim calcmode="lin" valueType="num">
                                      <p:cBhvr additive="base">
                                        <p:cTn id="53" dur="1000" fill="hold"/>
                                        <p:tgtEl>
                                          <p:spTgt spid="20511"/>
                                        </p:tgtEl>
                                        <p:attrNameLst>
                                          <p:attrName>ppt_x</p:attrName>
                                        </p:attrNameLst>
                                      </p:cBhvr>
                                      <p:tavLst>
                                        <p:tav tm="0">
                                          <p:val>
                                            <p:strVal val="1+#ppt_w/2"/>
                                          </p:val>
                                        </p:tav>
                                        <p:tav tm="100000">
                                          <p:val>
                                            <p:strVal val="#ppt_x"/>
                                          </p:val>
                                        </p:tav>
                                      </p:tavLst>
                                    </p:anim>
                                    <p:anim calcmode="lin" valueType="num">
                                      <p:cBhvr additive="base">
                                        <p:cTn id="54" dur="1000" fill="hold"/>
                                        <p:tgtEl>
                                          <p:spTgt spid="205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6" grpId="0" autoUpdateAnimBg="0"/>
      <p:bldP spid="20487" grpId="0" animBg="1"/>
      <p:bldP spid="20488" grpId="0" autoUpdateAnimBg="0"/>
      <p:bldP spid="20489" grpId="0" animBg="1"/>
      <p:bldP spid="20490" grpId="0" animBg="1"/>
      <p:bldP spid="20491" grpId="0" animBg="1"/>
      <p:bldP spid="20511"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0" y="0"/>
            <a:ext cx="4800600" cy="6858000"/>
          </a:xfrm>
          <a:prstGeom prst="rect">
            <a:avLst/>
          </a:prstGeom>
          <a:gradFill rotWithShape="0">
            <a:gsLst>
              <a:gs pos="0">
                <a:srgbClr val="008000"/>
              </a:gs>
              <a:gs pos="100000">
                <a:schemeClr val="bg1"/>
              </a:gs>
            </a:gsLst>
            <a:lin ang="0" scaled="1"/>
          </a:gradFill>
          <a:ln w="9525">
            <a:noFill/>
            <a:miter lim="800000"/>
            <a:headEnd/>
            <a:tailEnd/>
          </a:ln>
        </p:spPr>
        <p:txBody>
          <a:bodyPr wrap="none" anchor="ctr"/>
          <a:lstStyle/>
          <a:p>
            <a:endParaRPr lang="it-IT"/>
          </a:p>
        </p:txBody>
      </p:sp>
      <p:sp>
        <p:nvSpPr>
          <p:cNvPr id="12291" name="Rectangle 3"/>
          <p:cNvSpPr>
            <a:spLocks noChangeArrowheads="1"/>
          </p:cNvSpPr>
          <p:nvPr/>
        </p:nvSpPr>
        <p:spPr bwMode="auto">
          <a:xfrm>
            <a:off x="4786314" y="0"/>
            <a:ext cx="4357686" cy="6858000"/>
          </a:xfrm>
          <a:prstGeom prst="rect">
            <a:avLst/>
          </a:prstGeom>
          <a:gradFill rotWithShape="0">
            <a:gsLst>
              <a:gs pos="0">
                <a:schemeClr val="bg1"/>
              </a:gs>
              <a:gs pos="100000">
                <a:srgbClr val="FF0000"/>
              </a:gs>
            </a:gsLst>
            <a:lin ang="0" scaled="1"/>
          </a:gradFill>
          <a:ln w="9525">
            <a:noFill/>
            <a:miter lim="800000"/>
            <a:headEnd/>
            <a:tailEnd/>
          </a:ln>
        </p:spPr>
        <p:txBody>
          <a:bodyPr wrap="none" anchor="ctr"/>
          <a:lstStyle/>
          <a:p>
            <a:endParaRPr lang="it-IT"/>
          </a:p>
        </p:txBody>
      </p:sp>
      <p:sp>
        <p:nvSpPr>
          <p:cNvPr id="30724" name="Text Box 4"/>
          <p:cNvSpPr txBox="1">
            <a:spLocks noChangeArrowheads="1"/>
          </p:cNvSpPr>
          <p:nvPr/>
        </p:nvSpPr>
        <p:spPr bwMode="auto">
          <a:xfrm>
            <a:off x="533400" y="457200"/>
            <a:ext cx="8229600" cy="701675"/>
          </a:xfrm>
          <a:prstGeom prst="rect">
            <a:avLst/>
          </a:prstGeom>
          <a:noFill/>
          <a:ln w="9525">
            <a:noFill/>
            <a:miter lim="800000"/>
            <a:headEnd/>
            <a:tailEnd/>
          </a:ln>
          <a:effectLst/>
        </p:spPr>
        <p:txBody>
          <a:bodyPr>
            <a:spAutoFit/>
          </a:bodyPr>
          <a:lstStyle/>
          <a:p>
            <a:pPr algn="ctr">
              <a:spcBef>
                <a:spcPct val="50000"/>
              </a:spcBef>
              <a:defRPr/>
            </a:pPr>
            <a:r>
              <a:rPr lang="it-IT" sz="4000" b="1" i="1">
                <a:solidFill>
                  <a:srgbClr val="FF0000"/>
                </a:solidFill>
                <a:effectLst>
                  <a:outerShdw blurRad="38100" dist="38100" dir="2700000" algn="tl">
                    <a:srgbClr val="C0C0C0"/>
                  </a:outerShdw>
                </a:effectLst>
                <a:latin typeface="Gulim" pitchFamily="34" charset="-127"/>
              </a:rPr>
              <a:t>Costituzione Italiana</a:t>
            </a:r>
          </a:p>
        </p:txBody>
      </p:sp>
      <p:sp>
        <p:nvSpPr>
          <p:cNvPr id="30725" name="Text Box 5"/>
          <p:cNvSpPr txBox="1">
            <a:spLocks noChangeArrowheads="1"/>
          </p:cNvSpPr>
          <p:nvPr/>
        </p:nvSpPr>
        <p:spPr bwMode="auto">
          <a:xfrm>
            <a:off x="609600" y="1600200"/>
            <a:ext cx="8318500" cy="822325"/>
          </a:xfrm>
          <a:prstGeom prst="rect">
            <a:avLst/>
          </a:prstGeom>
          <a:noFill/>
          <a:ln w="9525">
            <a:noFill/>
            <a:miter lim="800000"/>
            <a:headEnd/>
            <a:tailEnd/>
          </a:ln>
        </p:spPr>
        <p:txBody>
          <a:bodyPr>
            <a:spAutoFit/>
          </a:bodyPr>
          <a:lstStyle/>
          <a:p>
            <a:r>
              <a:rPr lang="it-IT" sz="2000"/>
              <a:t>“</a:t>
            </a:r>
            <a:r>
              <a:rPr lang="it-IT"/>
              <a:t>La costituzione di un’organizzazione definisce la sua forma, </a:t>
            </a:r>
          </a:p>
          <a:p>
            <a:r>
              <a:rPr lang="it-IT"/>
              <a:t>struttura, attività, carattere e regole fondamentali” </a:t>
            </a:r>
            <a:endParaRPr lang="it-IT" sz="2000"/>
          </a:p>
        </p:txBody>
      </p:sp>
      <p:sp>
        <p:nvSpPr>
          <p:cNvPr id="30726" name="Text Box 6"/>
          <p:cNvSpPr txBox="1">
            <a:spLocks noChangeArrowheads="1"/>
          </p:cNvSpPr>
          <p:nvPr/>
        </p:nvSpPr>
        <p:spPr bwMode="auto">
          <a:xfrm>
            <a:off x="4648200" y="2667000"/>
            <a:ext cx="3962400" cy="3609975"/>
          </a:xfrm>
          <a:prstGeom prst="rect">
            <a:avLst/>
          </a:prstGeom>
          <a:noFill/>
          <a:ln w="9525">
            <a:noFill/>
            <a:miter lim="800000"/>
            <a:headEnd/>
            <a:tailEnd/>
          </a:ln>
        </p:spPr>
        <p:txBody>
          <a:bodyPr>
            <a:spAutoFit/>
          </a:bodyPr>
          <a:lstStyle/>
          <a:p>
            <a:pPr>
              <a:spcBef>
                <a:spcPct val="50000"/>
              </a:spcBef>
            </a:pPr>
            <a:r>
              <a:rPr lang="it-IT" sz="2200" dirty="0"/>
              <a:t>La costituzione della Repubblica Italiana è la legge fondamentale e </a:t>
            </a:r>
            <a:r>
              <a:rPr lang="it-IT" sz="2200" dirty="0" err="1"/>
              <a:t>fondativa</a:t>
            </a:r>
            <a:r>
              <a:rPr lang="it-IT" sz="2200" dirty="0"/>
              <a:t> dello stato Italiano.</a:t>
            </a:r>
          </a:p>
          <a:p>
            <a:pPr>
              <a:spcBef>
                <a:spcPct val="50000"/>
              </a:spcBef>
            </a:pPr>
            <a:r>
              <a:rPr lang="it-IT" sz="2200" dirty="0"/>
              <a:t>Fu approvata dall’Assemblea Costituente il 22 dicembre del 1947 e promulgata dal capo provvisorio dello Stato Enrico De Nicola il 27  dicembre del 1947 ed entrò in vigore il 1° gennaio   del 1948.</a:t>
            </a:r>
          </a:p>
        </p:txBody>
      </p:sp>
      <p:pic>
        <p:nvPicPr>
          <p:cNvPr id="30727" name="Picture 7" descr="C:\Documents and Settings\SCUOLA\Desktop\pucci 5a\firma-costituzione-italiana_54_3618.jpg"/>
          <p:cNvPicPr>
            <a:picLocks noChangeAspect="1" noChangeArrowheads="1"/>
          </p:cNvPicPr>
          <p:nvPr/>
        </p:nvPicPr>
        <p:blipFill>
          <a:blip r:embed="rId3"/>
          <a:srcRect/>
          <a:stretch>
            <a:fillRect/>
          </a:stretch>
        </p:blipFill>
        <p:spPr bwMode="auto">
          <a:xfrm>
            <a:off x="228600" y="2819400"/>
            <a:ext cx="4114800" cy="3079750"/>
          </a:xfrm>
          <a:prstGeom prst="rect">
            <a:avLst/>
          </a:prstGeom>
          <a:noFill/>
          <a:ln w="9525">
            <a:noFill/>
            <a:miter lim="800000"/>
            <a:headEnd/>
            <a:tailEnd/>
          </a:ln>
        </p:spPr>
      </p:pic>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0724"/>
                                        </p:tgtEl>
                                        <p:attrNameLst>
                                          <p:attrName>style.visibility</p:attrName>
                                        </p:attrNameLst>
                                      </p:cBhvr>
                                      <p:to>
                                        <p:strVal val="visible"/>
                                      </p:to>
                                    </p:set>
                                    <p:animEffect transition="in" filter="checkerboard(across)">
                                      <p:cBhvr>
                                        <p:cTn id="7" dur="500"/>
                                        <p:tgtEl>
                                          <p:spTgt spid="3072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0725"/>
                                        </p:tgtEl>
                                        <p:attrNameLst>
                                          <p:attrName>style.visibility</p:attrName>
                                        </p:attrNameLst>
                                      </p:cBhvr>
                                      <p:to>
                                        <p:strVal val="visible"/>
                                      </p:to>
                                    </p:set>
                                    <p:anim calcmode="lin" valueType="num">
                                      <p:cBhvr additive="base">
                                        <p:cTn id="12" dur="500" fill="hold"/>
                                        <p:tgtEl>
                                          <p:spTgt spid="30725"/>
                                        </p:tgtEl>
                                        <p:attrNameLst>
                                          <p:attrName>ppt_x</p:attrName>
                                        </p:attrNameLst>
                                      </p:cBhvr>
                                      <p:tavLst>
                                        <p:tav tm="0">
                                          <p:val>
                                            <p:strVal val="0-#ppt_w/2"/>
                                          </p:val>
                                        </p:tav>
                                        <p:tav tm="100000">
                                          <p:val>
                                            <p:strVal val="#ppt_x"/>
                                          </p:val>
                                        </p:tav>
                                      </p:tavLst>
                                    </p:anim>
                                    <p:anim calcmode="lin" valueType="num">
                                      <p:cBhvr additive="base">
                                        <p:cTn id="13" dur="500" fill="hold"/>
                                        <p:tgtEl>
                                          <p:spTgt spid="3072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5" presetClass="entr" presetSubtype="0" fill="hold" nodeType="clickEffect">
                                  <p:stCondLst>
                                    <p:cond delay="0"/>
                                  </p:stCondLst>
                                  <p:childTnLst>
                                    <p:set>
                                      <p:cBhvr>
                                        <p:cTn id="17" dur="1" fill="hold">
                                          <p:stCondLst>
                                            <p:cond delay="0"/>
                                          </p:stCondLst>
                                        </p:cTn>
                                        <p:tgtEl>
                                          <p:spTgt spid="30727"/>
                                        </p:tgtEl>
                                        <p:attrNameLst>
                                          <p:attrName>style.visibility</p:attrName>
                                        </p:attrNameLst>
                                      </p:cBhvr>
                                      <p:to>
                                        <p:strVal val="visible"/>
                                      </p:to>
                                    </p:set>
                                    <p:anim calcmode="lin" valueType="num">
                                      <p:cBhvr>
                                        <p:cTn id="18" dur="1000" fill="hold"/>
                                        <p:tgtEl>
                                          <p:spTgt spid="30727"/>
                                        </p:tgtEl>
                                        <p:attrNameLst>
                                          <p:attrName>ppt_w</p:attrName>
                                        </p:attrNameLst>
                                      </p:cBhvr>
                                      <p:tavLst>
                                        <p:tav tm="0">
                                          <p:val>
                                            <p:fltVal val="0"/>
                                          </p:val>
                                        </p:tav>
                                        <p:tav tm="100000">
                                          <p:val>
                                            <p:strVal val="#ppt_w"/>
                                          </p:val>
                                        </p:tav>
                                      </p:tavLst>
                                    </p:anim>
                                    <p:anim calcmode="lin" valueType="num">
                                      <p:cBhvr>
                                        <p:cTn id="19" dur="1000" fill="hold"/>
                                        <p:tgtEl>
                                          <p:spTgt spid="30727"/>
                                        </p:tgtEl>
                                        <p:attrNameLst>
                                          <p:attrName>ppt_h</p:attrName>
                                        </p:attrNameLst>
                                      </p:cBhvr>
                                      <p:tavLst>
                                        <p:tav tm="0">
                                          <p:val>
                                            <p:fltVal val="0"/>
                                          </p:val>
                                        </p:tav>
                                        <p:tav tm="100000">
                                          <p:val>
                                            <p:strVal val="#ppt_h"/>
                                          </p:val>
                                        </p:tav>
                                      </p:tavLst>
                                    </p:anim>
                                    <p:anim calcmode="lin" valueType="num">
                                      <p:cBhvr>
                                        <p:cTn id="20" dur="1000" fill="hold"/>
                                        <p:tgtEl>
                                          <p:spTgt spid="30727"/>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3072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30726"/>
                                        </p:tgtEl>
                                        <p:attrNameLst>
                                          <p:attrName>style.visibility</p:attrName>
                                        </p:attrNameLst>
                                      </p:cBhvr>
                                      <p:to>
                                        <p:strVal val="visible"/>
                                      </p:to>
                                    </p:set>
                                    <p:animEffect transition="in" filter="dissolve">
                                      <p:cBhvr>
                                        <p:cTn id="26" dur="500"/>
                                        <p:tgtEl>
                                          <p:spTgt spid="307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autoUpdateAnimBg="0"/>
      <p:bldP spid="30725" grpId="0" autoUpdateAnimBg="0"/>
      <p:bldP spid="30726"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0" y="0"/>
            <a:ext cx="4800600" cy="6858000"/>
          </a:xfrm>
          <a:prstGeom prst="rect">
            <a:avLst/>
          </a:prstGeom>
          <a:gradFill rotWithShape="0">
            <a:gsLst>
              <a:gs pos="0">
                <a:srgbClr val="008000"/>
              </a:gs>
              <a:gs pos="100000">
                <a:schemeClr val="bg1"/>
              </a:gs>
            </a:gsLst>
            <a:lin ang="0" scaled="1"/>
          </a:gradFill>
          <a:ln w="9525">
            <a:noFill/>
            <a:miter lim="800000"/>
            <a:headEnd/>
            <a:tailEnd/>
          </a:ln>
        </p:spPr>
        <p:txBody>
          <a:bodyPr wrap="none" anchor="ctr"/>
          <a:lstStyle/>
          <a:p>
            <a:endParaRPr lang="it-IT"/>
          </a:p>
        </p:txBody>
      </p:sp>
      <p:sp>
        <p:nvSpPr>
          <p:cNvPr id="13315" name="Rectangle 3"/>
          <p:cNvSpPr>
            <a:spLocks noChangeArrowheads="1"/>
          </p:cNvSpPr>
          <p:nvPr/>
        </p:nvSpPr>
        <p:spPr bwMode="auto">
          <a:xfrm>
            <a:off x="4800600" y="0"/>
            <a:ext cx="4343400" cy="6858000"/>
          </a:xfrm>
          <a:prstGeom prst="rect">
            <a:avLst/>
          </a:prstGeom>
          <a:gradFill rotWithShape="0">
            <a:gsLst>
              <a:gs pos="0">
                <a:schemeClr val="bg1"/>
              </a:gs>
              <a:gs pos="100000">
                <a:srgbClr val="FF0000"/>
              </a:gs>
            </a:gsLst>
            <a:lin ang="0" scaled="1"/>
          </a:gradFill>
          <a:ln w="9525">
            <a:noFill/>
            <a:miter lim="800000"/>
            <a:headEnd/>
            <a:tailEnd/>
          </a:ln>
        </p:spPr>
        <p:txBody>
          <a:bodyPr wrap="none" anchor="ctr"/>
          <a:lstStyle/>
          <a:p>
            <a:endParaRPr lang="it-IT"/>
          </a:p>
        </p:txBody>
      </p:sp>
      <p:pic>
        <p:nvPicPr>
          <p:cNvPr id="32772" name="Picture 4" descr="C:\Documents and Settings\SCUOLA\Desktop\pucci 5a\Costituzione_della_Repubblica_Italiana.jpg"/>
          <p:cNvPicPr>
            <a:picLocks noChangeAspect="1" noChangeArrowheads="1"/>
          </p:cNvPicPr>
          <p:nvPr/>
        </p:nvPicPr>
        <p:blipFill>
          <a:blip r:embed="rId3"/>
          <a:srcRect/>
          <a:stretch>
            <a:fillRect/>
          </a:stretch>
        </p:blipFill>
        <p:spPr bwMode="auto">
          <a:xfrm>
            <a:off x="381000" y="533400"/>
            <a:ext cx="3657600" cy="5638800"/>
          </a:xfrm>
          <a:prstGeom prst="rect">
            <a:avLst/>
          </a:prstGeom>
          <a:noFill/>
          <a:ln w="9525">
            <a:noFill/>
            <a:miter lim="800000"/>
            <a:headEnd/>
            <a:tailEnd/>
          </a:ln>
        </p:spPr>
      </p:pic>
      <p:sp>
        <p:nvSpPr>
          <p:cNvPr id="32773" name="Rectangle 5"/>
          <p:cNvSpPr>
            <a:spLocks noChangeArrowheads="1"/>
          </p:cNvSpPr>
          <p:nvPr/>
        </p:nvSpPr>
        <p:spPr bwMode="auto">
          <a:xfrm>
            <a:off x="4716463" y="620713"/>
            <a:ext cx="3657600" cy="5324535"/>
          </a:xfrm>
          <a:prstGeom prst="rect">
            <a:avLst/>
          </a:prstGeom>
          <a:noFill/>
          <a:ln w="9525">
            <a:noFill/>
            <a:miter lim="800000"/>
            <a:headEnd/>
            <a:tailEnd/>
          </a:ln>
        </p:spPr>
        <p:txBody>
          <a:bodyPr>
            <a:spAutoFit/>
          </a:bodyPr>
          <a:lstStyle/>
          <a:p>
            <a:pPr>
              <a:spcBef>
                <a:spcPct val="50000"/>
              </a:spcBef>
            </a:pPr>
            <a:r>
              <a:rPr lang="it-IT" sz="2000" dirty="0"/>
              <a:t>La Costituzione italiana è una costituzione</a:t>
            </a:r>
            <a:br>
              <a:rPr lang="it-IT" sz="2000" dirty="0"/>
            </a:br>
            <a:r>
              <a:rPr lang="it-IT" sz="2000" dirty="0"/>
              <a:t>- </a:t>
            </a:r>
            <a:r>
              <a:rPr lang="it-IT" sz="2000" i="1" u="sng" dirty="0">
                <a:solidFill>
                  <a:srgbClr val="FF0000"/>
                </a:solidFill>
              </a:rPr>
              <a:t>scritta</a:t>
            </a:r>
            <a:br>
              <a:rPr lang="it-IT" sz="2000" i="1" u="sng" dirty="0">
                <a:solidFill>
                  <a:srgbClr val="FF0000"/>
                </a:solidFill>
              </a:rPr>
            </a:br>
            <a:r>
              <a:rPr lang="it-IT" sz="2000" dirty="0"/>
              <a:t>- </a:t>
            </a:r>
            <a:r>
              <a:rPr lang="it-IT" sz="2000" i="1" u="sng" dirty="0">
                <a:solidFill>
                  <a:srgbClr val="FF0000"/>
                </a:solidFill>
              </a:rPr>
              <a:t>rigida</a:t>
            </a:r>
            <a:r>
              <a:rPr lang="it-IT" sz="2000" dirty="0"/>
              <a:t> ovvero è necessario un procedimento parlamentare aggravato per la riforma dei suoi contenuti</a:t>
            </a:r>
            <a:br>
              <a:rPr lang="it-IT" sz="2000" dirty="0"/>
            </a:br>
            <a:r>
              <a:rPr lang="it-IT" sz="2000" dirty="0"/>
              <a:t>- </a:t>
            </a:r>
            <a:r>
              <a:rPr lang="it-IT" sz="2000" i="1" u="sng" dirty="0">
                <a:solidFill>
                  <a:srgbClr val="FF0000"/>
                </a:solidFill>
              </a:rPr>
              <a:t>lunga</a:t>
            </a:r>
            <a:r>
              <a:rPr lang="it-IT" sz="2000" dirty="0"/>
              <a:t> perché non si limita a indicare le norme sulle fonti del diritto ma contiene disposizioni in molti settori del vivere civile</a:t>
            </a:r>
            <a:br>
              <a:rPr lang="it-IT" sz="2000" dirty="0"/>
            </a:br>
            <a:r>
              <a:rPr lang="it-IT" sz="2000" dirty="0" smtClean="0"/>
              <a:t>- </a:t>
            </a:r>
            <a:r>
              <a:rPr lang="it-IT" sz="2000" i="1" u="sng" dirty="0">
                <a:solidFill>
                  <a:srgbClr val="FF0000"/>
                </a:solidFill>
              </a:rPr>
              <a:t>compromissoria</a:t>
            </a:r>
            <a:r>
              <a:rPr lang="it-IT" sz="2000" dirty="0"/>
              <a:t> perché frutto di una particolare collaborazione tra tutte le forze politiche uscenti dal secondo conflitto mondiale</a:t>
            </a:r>
            <a:br>
              <a:rPr lang="it-IT" sz="2000" dirty="0"/>
            </a:br>
            <a:endParaRPr lang="it-IT" sz="2000" i="1" u="sng" dirty="0">
              <a:solidFill>
                <a:srgbClr val="FF0000"/>
              </a:solidFill>
            </a:endParaRPr>
          </a:p>
        </p:txBody>
      </p:sp>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772"/>
                                        </p:tgtEl>
                                        <p:attrNameLst>
                                          <p:attrName>style.visibility</p:attrName>
                                        </p:attrNameLst>
                                      </p:cBhvr>
                                      <p:to>
                                        <p:strVal val="visible"/>
                                      </p:to>
                                    </p:set>
                                    <p:animEffect transition="in" filter="dissolve">
                                      <p:cBhvr>
                                        <p:cTn id="7" dur="500"/>
                                        <p:tgtEl>
                                          <p:spTgt spid="3277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2773"/>
                                        </p:tgtEl>
                                        <p:attrNameLst>
                                          <p:attrName>style.visibility</p:attrName>
                                        </p:attrNameLst>
                                      </p:cBhvr>
                                      <p:to>
                                        <p:strVal val="visible"/>
                                      </p:to>
                                    </p:set>
                                    <p:animEffect transition="in" filter="blinds(horizontal)">
                                      <p:cBhvr>
                                        <p:cTn id="12" dur="500"/>
                                        <p:tgtEl>
                                          <p:spTgt spid="327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3"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4800600" cy="6858000"/>
          </a:xfrm>
          <a:prstGeom prst="rect">
            <a:avLst/>
          </a:prstGeom>
          <a:gradFill rotWithShape="0">
            <a:gsLst>
              <a:gs pos="0">
                <a:srgbClr val="008000"/>
              </a:gs>
              <a:gs pos="100000">
                <a:schemeClr val="bg1"/>
              </a:gs>
            </a:gsLst>
            <a:lin ang="0" scaled="1"/>
          </a:gradFill>
          <a:ln w="9525">
            <a:noFill/>
            <a:miter lim="800000"/>
            <a:headEnd/>
            <a:tailEnd/>
          </a:ln>
        </p:spPr>
        <p:txBody>
          <a:bodyPr wrap="none" anchor="ctr"/>
          <a:lstStyle/>
          <a:p>
            <a:endParaRPr lang="it-IT"/>
          </a:p>
        </p:txBody>
      </p:sp>
      <p:sp>
        <p:nvSpPr>
          <p:cNvPr id="5" name="Rectangle 3"/>
          <p:cNvSpPr>
            <a:spLocks noChangeArrowheads="1"/>
          </p:cNvSpPr>
          <p:nvPr/>
        </p:nvSpPr>
        <p:spPr bwMode="auto">
          <a:xfrm>
            <a:off x="4786314" y="0"/>
            <a:ext cx="4357686" cy="6858000"/>
          </a:xfrm>
          <a:prstGeom prst="rect">
            <a:avLst/>
          </a:prstGeom>
          <a:gradFill rotWithShape="0">
            <a:gsLst>
              <a:gs pos="0">
                <a:schemeClr val="bg1"/>
              </a:gs>
              <a:gs pos="100000">
                <a:srgbClr val="FF0000"/>
              </a:gs>
            </a:gsLst>
            <a:lin ang="0" scaled="1"/>
          </a:gradFill>
          <a:ln w="9525">
            <a:noFill/>
            <a:miter lim="800000"/>
            <a:headEnd/>
            <a:tailEnd/>
          </a:ln>
        </p:spPr>
        <p:txBody>
          <a:bodyPr wrap="none" anchor="ctr"/>
          <a:lstStyle/>
          <a:p>
            <a:endParaRPr lang="it-IT"/>
          </a:p>
        </p:txBody>
      </p:sp>
      <p:sp>
        <p:nvSpPr>
          <p:cNvPr id="2" name="Titolo 1"/>
          <p:cNvSpPr>
            <a:spLocks noGrp="1"/>
          </p:cNvSpPr>
          <p:nvPr>
            <p:ph type="title"/>
          </p:nvPr>
        </p:nvSpPr>
        <p:spPr>
          <a:xfrm>
            <a:off x="642910" y="714356"/>
            <a:ext cx="7429520" cy="1143000"/>
          </a:xfrm>
        </p:spPr>
        <p:txBody>
          <a:bodyPr>
            <a:normAutofit fontScale="90000"/>
          </a:bodyPr>
          <a:lstStyle/>
          <a:p>
            <a:r>
              <a:rPr lang="it-IT" dirty="0" smtClean="0"/>
              <a:t>I PRINCIPI SU CUI SI BASA LA NOSTRA COSTITUZIONE</a:t>
            </a:r>
            <a:endParaRPr lang="it-IT" dirty="0"/>
          </a:p>
        </p:txBody>
      </p:sp>
      <p:sp>
        <p:nvSpPr>
          <p:cNvPr id="3" name="Segnaposto contenuto 2"/>
          <p:cNvSpPr>
            <a:spLocks noGrp="1"/>
          </p:cNvSpPr>
          <p:nvPr>
            <p:ph idx="1"/>
          </p:nvPr>
        </p:nvSpPr>
        <p:spPr/>
        <p:txBody>
          <a:bodyPr/>
          <a:lstStyle/>
          <a:p>
            <a:r>
              <a:rPr lang="it-IT" dirty="0" smtClean="0"/>
              <a:t>Principio democratico</a:t>
            </a:r>
          </a:p>
          <a:p>
            <a:r>
              <a:rPr lang="it-IT" dirty="0" smtClean="0"/>
              <a:t>Principio pluralista</a:t>
            </a:r>
          </a:p>
          <a:p>
            <a:r>
              <a:rPr lang="it-IT" dirty="0" smtClean="0"/>
              <a:t>Principio personalista</a:t>
            </a:r>
          </a:p>
          <a:p>
            <a:r>
              <a:rPr lang="it-IT" dirty="0" smtClean="0"/>
              <a:t>Principio </a:t>
            </a:r>
            <a:r>
              <a:rPr lang="it-IT" dirty="0" err="1" smtClean="0"/>
              <a:t>lavorista</a:t>
            </a:r>
            <a:endParaRPr lang="it-IT" dirty="0" smtClean="0"/>
          </a:p>
          <a:p>
            <a:r>
              <a:rPr lang="it-IT" dirty="0" smtClean="0"/>
              <a:t>Principio internazionalista</a:t>
            </a:r>
            <a:endParaRPr lang="it-IT" dirty="0"/>
          </a:p>
        </p:txBody>
      </p:sp>
    </p:spTree>
  </p:cSld>
  <p:clrMapOvr>
    <a:masterClrMapping/>
  </p:clrMapOvr>
  <p:transition>
    <p:checker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Risultati immagini per bandiera inglese"/>
          <p:cNvPicPr>
            <a:picLocks noChangeAspect="1" noChangeArrowheads="1"/>
          </p:cNvPicPr>
          <p:nvPr/>
        </p:nvPicPr>
        <p:blipFill>
          <a:blip r:embed="rId2">
            <a:lum bright="40000"/>
          </a:blip>
          <a:srcRect/>
          <a:stretch>
            <a:fillRect/>
          </a:stretch>
        </p:blipFill>
        <p:spPr bwMode="auto">
          <a:xfrm>
            <a:off x="0" y="0"/>
            <a:ext cx="9188550" cy="6858000"/>
          </a:xfrm>
          <a:prstGeom prst="rect">
            <a:avLst/>
          </a:prstGeom>
          <a:noFill/>
          <a:effectLst/>
        </p:spPr>
      </p:pic>
      <p:sp>
        <p:nvSpPr>
          <p:cNvPr id="5" name="Titolo 4"/>
          <p:cNvSpPr>
            <a:spLocks noGrp="1"/>
          </p:cNvSpPr>
          <p:nvPr>
            <p:ph type="title"/>
          </p:nvPr>
        </p:nvSpPr>
        <p:spPr/>
        <p:txBody>
          <a:bodyPr/>
          <a:lstStyle/>
          <a:p>
            <a:endParaRPr lang="it-IT"/>
          </a:p>
        </p:txBody>
      </p:sp>
      <p:sp>
        <p:nvSpPr>
          <p:cNvPr id="7" name="Rettangolo 6"/>
          <p:cNvSpPr/>
          <p:nvPr/>
        </p:nvSpPr>
        <p:spPr>
          <a:xfrm>
            <a:off x="1285852" y="2571744"/>
            <a:ext cx="6921834" cy="1754326"/>
          </a:xfrm>
          <a:prstGeom prst="rect">
            <a:avLst/>
          </a:prstGeom>
          <a:noFill/>
        </p:spPr>
        <p:txBody>
          <a:bodyPr wrap="square" lIns="91440" tIns="45720" rIns="91440" bIns="45720">
            <a:spAutoFit/>
          </a:bodyPr>
          <a:lstStyle/>
          <a:p>
            <a:pPr algn="ctr"/>
            <a:r>
              <a:rPr lang="it-IT"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DEMOCRAZIA NEL REGNO UNITO</a:t>
            </a:r>
            <a:endParaRPr lang="it-IT"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7">
                                            <p:txEl>
                                              <p:pRg st="0" end="0"/>
                                            </p:txEl>
                                          </p:spTgt>
                                        </p:tgtEl>
                                        <p:attrNameLst>
                                          <p:attrName>ppt_x</p:attrName>
                                        </p:attrNameLst>
                                      </p:cBhvr>
                                    </p:anim>
                                    <p:anim from="0" to="-1.0" calcmode="lin" valueType="num">
                                      <p:cBhvr>
                                        <p:cTn id="8" dur="200" decel="50000" autoRev="1" fill="hold">
                                          <p:stCondLst>
                                            <p:cond delay="600"/>
                                          </p:stCondLst>
                                        </p:cTn>
                                        <p:tgtEl>
                                          <p:spTgt spid="7">
                                            <p:txEl>
                                              <p:pRg st="0" end="0"/>
                                            </p:txEl>
                                          </p:spTgt>
                                        </p:tgtEl>
                                        <p:attrNameLst>
                                          <p:attrName>xshear</p:attrName>
                                        </p:attrNameLst>
                                      </p:cBhvr>
                                    </p:anim>
                                    <p:animScale>
                                      <p:cBhvr>
                                        <p:cTn id="9" dur="200" decel="100000" autoRev="1" fill="hold">
                                          <p:stCondLst>
                                            <p:cond delay="600"/>
                                          </p:stCondLst>
                                        </p:cTn>
                                        <p:tgtEl>
                                          <p:spTgt spid="7">
                                            <p:txEl>
                                              <p:pRg st="0" end="0"/>
                                            </p:txEl>
                                          </p:spTgt>
                                        </p:tgtEl>
                                      </p:cBhvr>
                                      <p:from x="100000" y="100000"/>
                                      <p:to x="80000" y="100000"/>
                                    </p:animScale>
                                    <p:anim by="(#ppt_h/3+#ppt_w*0.1)" calcmode="lin" valueType="num">
                                      <p:cBhvr additive="sum">
                                        <p:cTn id="10" dur="200" decel="100000" autoRev="1" fill="hold">
                                          <p:stCondLst>
                                            <p:cond delay="600"/>
                                          </p:stCondLst>
                                        </p:cTn>
                                        <p:tgtEl>
                                          <p:spTgt spid="7">
                                            <p:txEl>
                                              <p:pRg st="0" end="0"/>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Risultati immagini per bandiera inglese"/>
          <p:cNvPicPr>
            <a:picLocks noChangeAspect="1" noChangeArrowheads="1"/>
          </p:cNvPicPr>
          <p:nvPr/>
        </p:nvPicPr>
        <p:blipFill>
          <a:blip r:embed="rId2">
            <a:lum bright="40000"/>
          </a:blip>
          <a:srcRect/>
          <a:stretch>
            <a:fillRect/>
          </a:stretch>
        </p:blipFill>
        <p:spPr bwMode="auto">
          <a:xfrm>
            <a:off x="0" y="0"/>
            <a:ext cx="9188550" cy="6858000"/>
          </a:xfrm>
          <a:prstGeom prst="rect">
            <a:avLst/>
          </a:prstGeom>
          <a:noFill/>
          <a:effectLst/>
        </p:spPr>
      </p:pic>
      <p:sp>
        <p:nvSpPr>
          <p:cNvPr id="2" name="Titolo 1"/>
          <p:cNvSpPr>
            <a:spLocks noGrp="1"/>
          </p:cNvSpPr>
          <p:nvPr>
            <p:ph type="title"/>
          </p:nvPr>
        </p:nvSpPr>
        <p:spPr>
          <a:xfrm>
            <a:off x="214282" y="2357430"/>
            <a:ext cx="4786346" cy="1143000"/>
          </a:xfrm>
        </p:spPr>
        <p:txBody>
          <a:bodyPr>
            <a:normAutofit fontScale="90000"/>
          </a:bodyPr>
          <a:lstStyle/>
          <a:p>
            <a:r>
              <a:rPr lang="it-IT" dirty="0" smtClean="0">
                <a:solidFill>
                  <a:schemeClr val="tx2">
                    <a:lumMod val="50000"/>
                  </a:schemeClr>
                </a:solidFill>
              </a:rPr>
              <a:t>LA MAGNA CHARTA LIBERTATUM</a:t>
            </a:r>
            <a:endParaRPr lang="it-IT" dirty="0">
              <a:solidFill>
                <a:schemeClr val="tx2">
                  <a:lumMod val="50000"/>
                </a:schemeClr>
              </a:solidFill>
            </a:endParaRPr>
          </a:p>
        </p:txBody>
      </p:sp>
      <p:pic>
        <p:nvPicPr>
          <p:cNvPr id="40962" name="Picture 2" descr="http://www.homolaicus.com/storia/moderna/monarchie_nazionali/images/MagnaCarta.jpg"/>
          <p:cNvPicPr>
            <a:picLocks noChangeAspect="1" noChangeArrowheads="1"/>
          </p:cNvPicPr>
          <p:nvPr/>
        </p:nvPicPr>
        <p:blipFill>
          <a:blip r:embed="rId3"/>
          <a:srcRect/>
          <a:stretch>
            <a:fillRect/>
          </a:stretch>
        </p:blipFill>
        <p:spPr bwMode="auto">
          <a:xfrm>
            <a:off x="4929190" y="1000108"/>
            <a:ext cx="3950736" cy="5214974"/>
          </a:xfrm>
          <a:prstGeom prst="rect">
            <a:avLst/>
          </a:prstGeom>
          <a:noFill/>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dissolve">
                                      <p:cBhvr>
                                        <p:cTn id="7" dur="500"/>
                                        <p:tgtEl>
                                          <p:spTgt spid="40962"/>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Risultati immagini per bandiera inglese"/>
          <p:cNvPicPr>
            <a:picLocks noChangeAspect="1" noChangeArrowheads="1"/>
          </p:cNvPicPr>
          <p:nvPr/>
        </p:nvPicPr>
        <p:blipFill>
          <a:blip r:embed="rId2">
            <a:lum bright="40000"/>
          </a:blip>
          <a:srcRect/>
          <a:stretch>
            <a:fillRect/>
          </a:stretch>
        </p:blipFill>
        <p:spPr bwMode="auto">
          <a:xfrm>
            <a:off x="-44550" y="0"/>
            <a:ext cx="9188550" cy="6858000"/>
          </a:xfrm>
          <a:prstGeom prst="rect">
            <a:avLst/>
          </a:prstGeom>
          <a:noFill/>
          <a:effectLst/>
        </p:spPr>
      </p:pic>
      <p:sp>
        <p:nvSpPr>
          <p:cNvPr id="2" name="Titolo 1"/>
          <p:cNvSpPr>
            <a:spLocks noGrp="1"/>
          </p:cNvSpPr>
          <p:nvPr>
            <p:ph type="title"/>
          </p:nvPr>
        </p:nvSpPr>
        <p:spPr>
          <a:xfrm>
            <a:off x="71406" y="928670"/>
            <a:ext cx="5400684" cy="1143000"/>
          </a:xfrm>
        </p:spPr>
        <p:txBody>
          <a:bodyPr>
            <a:normAutofit fontScale="90000"/>
          </a:bodyPr>
          <a:lstStyle/>
          <a:p>
            <a:r>
              <a:rPr lang="it-IT" dirty="0" smtClean="0">
                <a:solidFill>
                  <a:schemeClr val="tx2">
                    <a:lumMod val="50000"/>
                  </a:schemeClr>
                </a:solidFill>
              </a:rPr>
              <a:t>HABEAS CORPUS ACT</a:t>
            </a:r>
            <a:endParaRPr lang="it-IT" dirty="0">
              <a:solidFill>
                <a:schemeClr val="tx2">
                  <a:lumMod val="50000"/>
                </a:schemeClr>
              </a:solidFill>
            </a:endParaRPr>
          </a:p>
        </p:txBody>
      </p:sp>
      <p:pic>
        <p:nvPicPr>
          <p:cNvPr id="39938" name="Picture 2" descr="http://www.bl.uk/onlinegallery/takingliberties/images/zoomifyfiles/25habeascorpusact/TileGroup0/2-0-1.jpg"/>
          <p:cNvPicPr>
            <a:picLocks noChangeAspect="1" noChangeArrowheads="1"/>
          </p:cNvPicPr>
          <p:nvPr/>
        </p:nvPicPr>
        <p:blipFill>
          <a:blip r:embed="rId3"/>
          <a:srcRect/>
          <a:stretch>
            <a:fillRect/>
          </a:stretch>
        </p:blipFill>
        <p:spPr bwMode="auto">
          <a:xfrm>
            <a:off x="1071538" y="2500306"/>
            <a:ext cx="3357586" cy="3357586"/>
          </a:xfrm>
          <a:prstGeom prst="rect">
            <a:avLst/>
          </a:prstGeom>
          <a:noFill/>
        </p:spPr>
      </p:pic>
      <p:pic>
        <p:nvPicPr>
          <p:cNvPr id="39940" name="Picture 4" descr="http://www.bl.uk/learning/timeline/external/habeascorpusact-l.jpg"/>
          <p:cNvPicPr>
            <a:picLocks noChangeAspect="1" noChangeArrowheads="1"/>
          </p:cNvPicPr>
          <p:nvPr/>
        </p:nvPicPr>
        <p:blipFill>
          <a:blip r:embed="rId4"/>
          <a:srcRect/>
          <a:stretch>
            <a:fillRect/>
          </a:stretch>
        </p:blipFill>
        <p:spPr bwMode="auto">
          <a:xfrm>
            <a:off x="5357818" y="857232"/>
            <a:ext cx="3405230" cy="5643602"/>
          </a:xfrm>
          <a:prstGeom prst="rect">
            <a:avLst/>
          </a:prstGeom>
          <a:noFill/>
        </p:spPr>
      </p:pic>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9940"/>
                                        </p:tgtEl>
                                        <p:attrNameLst>
                                          <p:attrName>style.visibility</p:attrName>
                                        </p:attrNameLst>
                                      </p:cBhvr>
                                      <p:to>
                                        <p:strVal val="visible"/>
                                      </p:to>
                                    </p:set>
                                    <p:animEffect transition="in" filter="checkerboard(across)">
                                      <p:cBhvr>
                                        <p:cTn id="7" dur="500"/>
                                        <p:tgtEl>
                                          <p:spTgt spid="39940"/>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39938"/>
                                        </p:tgtEl>
                                        <p:attrNameLst>
                                          <p:attrName>style.visibility</p:attrName>
                                        </p:attrNameLst>
                                      </p:cBhvr>
                                      <p:to>
                                        <p:strVal val="visible"/>
                                      </p:to>
                                    </p:set>
                                    <p:anim calcmode="lin" valueType="num">
                                      <p:cBhvr>
                                        <p:cTn id="12" dur="1000" fill="hold"/>
                                        <p:tgtEl>
                                          <p:spTgt spid="39938"/>
                                        </p:tgtEl>
                                        <p:attrNameLst>
                                          <p:attrName>ppt_w</p:attrName>
                                        </p:attrNameLst>
                                      </p:cBhvr>
                                      <p:tavLst>
                                        <p:tav tm="0">
                                          <p:val>
                                            <p:strVal val="#ppt_w*0.70"/>
                                          </p:val>
                                        </p:tav>
                                        <p:tav tm="100000">
                                          <p:val>
                                            <p:strVal val="#ppt_w"/>
                                          </p:val>
                                        </p:tav>
                                      </p:tavLst>
                                    </p:anim>
                                    <p:anim calcmode="lin" valueType="num">
                                      <p:cBhvr>
                                        <p:cTn id="13" dur="1000" fill="hold"/>
                                        <p:tgtEl>
                                          <p:spTgt spid="39938"/>
                                        </p:tgtEl>
                                        <p:attrNameLst>
                                          <p:attrName>ppt_h</p:attrName>
                                        </p:attrNameLst>
                                      </p:cBhvr>
                                      <p:tavLst>
                                        <p:tav tm="0">
                                          <p:val>
                                            <p:strVal val="#ppt_h"/>
                                          </p:val>
                                        </p:tav>
                                        <p:tav tm="100000">
                                          <p:val>
                                            <p:strVal val="#ppt_h"/>
                                          </p:val>
                                        </p:tav>
                                      </p:tavLst>
                                    </p:anim>
                                    <p:animEffect transition="in" filter="fade">
                                      <p:cBhvr>
                                        <p:cTn id="14" dur="1000"/>
                                        <p:tgtEl>
                                          <p:spTgt spid="39938"/>
                                        </p:tgtEl>
                                      </p:cBhvr>
                                    </p:animEffect>
                                  </p:childTnLst>
                                </p:cTn>
                              </p:par>
                            </p:childTnLst>
                          </p:cTn>
                        </p:par>
                      </p:childTnLst>
                    </p:cTn>
                  </p:par>
                  <p:par>
                    <p:cTn id="15" fill="hold">
                      <p:stCondLst>
                        <p:cond delay="indefinite"/>
                      </p:stCondLst>
                      <p:childTnLst>
                        <p:par>
                          <p:cTn id="16" fill="hold">
                            <p:stCondLst>
                              <p:cond delay="0"/>
                            </p:stCondLst>
                            <p:childTnLst>
                              <p:par>
                                <p:cTn id="17" presetID="34"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from="(-#ppt_w/2)" to="(#ppt_x)" calcmode="lin" valueType="num">
                                      <p:cBhvr>
                                        <p:cTn id="19" dur="600" fill="hold">
                                          <p:stCondLst>
                                            <p:cond delay="0"/>
                                          </p:stCondLst>
                                        </p:cTn>
                                        <p:tgtEl>
                                          <p:spTgt spid="2"/>
                                        </p:tgtEl>
                                        <p:attrNameLst>
                                          <p:attrName>ppt_x</p:attrName>
                                        </p:attrNameLst>
                                      </p:cBhvr>
                                    </p:anim>
                                    <p:anim from="0" to="-1.0" calcmode="lin" valueType="num">
                                      <p:cBhvr>
                                        <p:cTn id="20" dur="200" decel="50000" autoRev="1" fill="hold">
                                          <p:stCondLst>
                                            <p:cond delay="600"/>
                                          </p:stCondLst>
                                        </p:cTn>
                                        <p:tgtEl>
                                          <p:spTgt spid="2"/>
                                        </p:tgtEl>
                                        <p:attrNameLst>
                                          <p:attrName>xshear</p:attrName>
                                        </p:attrNameLst>
                                      </p:cBhvr>
                                    </p:anim>
                                    <p:animScale>
                                      <p:cBhvr>
                                        <p:cTn id="21" dur="200" decel="100000" autoRev="1" fill="hold">
                                          <p:stCondLst>
                                            <p:cond delay="600"/>
                                          </p:stCondLst>
                                        </p:cTn>
                                        <p:tgtEl>
                                          <p:spTgt spid="2"/>
                                        </p:tgtEl>
                                      </p:cBhvr>
                                      <p:from x="100000" y="100000"/>
                                      <p:to x="80000" y="100000"/>
                                    </p:animScale>
                                    <p:anim by="(#ppt_h/3+#ppt_w*0.1)" calcmode="lin" valueType="num">
                                      <p:cBhvr additive="sum">
                                        <p:cTn id="22" dur="200" decel="100000" autoRev="1" fill="hold">
                                          <p:stCondLst>
                                            <p:cond delay="600"/>
                                          </p:stCondLst>
                                        </p:cTn>
                                        <p:tgtEl>
                                          <p:spTgt spid="2"/>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Risultati immagini per bandiera inglese"/>
          <p:cNvPicPr>
            <a:picLocks noChangeAspect="1" noChangeArrowheads="1"/>
          </p:cNvPicPr>
          <p:nvPr/>
        </p:nvPicPr>
        <p:blipFill>
          <a:blip r:embed="rId2">
            <a:lum bright="40000"/>
          </a:blip>
          <a:srcRect/>
          <a:stretch>
            <a:fillRect/>
          </a:stretch>
        </p:blipFill>
        <p:spPr bwMode="auto">
          <a:xfrm>
            <a:off x="0" y="0"/>
            <a:ext cx="9144000" cy="6858000"/>
          </a:xfrm>
          <a:prstGeom prst="rect">
            <a:avLst/>
          </a:prstGeom>
          <a:noFill/>
          <a:effectLst/>
        </p:spPr>
      </p:pic>
      <p:sp>
        <p:nvSpPr>
          <p:cNvPr id="3" name="Segnaposto contenuto 2"/>
          <p:cNvSpPr>
            <a:spLocks noGrp="1"/>
          </p:cNvSpPr>
          <p:nvPr>
            <p:ph idx="1"/>
          </p:nvPr>
        </p:nvSpPr>
        <p:spPr>
          <a:xfrm>
            <a:off x="214282" y="1928802"/>
            <a:ext cx="8229600" cy="4389120"/>
          </a:xfrm>
        </p:spPr>
        <p:txBody>
          <a:bodyPr>
            <a:normAutofit/>
          </a:bodyPr>
          <a:lstStyle/>
          <a:p>
            <a:pPr>
              <a:buNone/>
            </a:pPr>
            <a:r>
              <a:rPr lang="it-IT" sz="5000" dirty="0" smtClean="0">
                <a:solidFill>
                  <a:schemeClr val="tx2">
                    <a:lumMod val="50000"/>
                  </a:schemeClr>
                </a:solidFill>
                <a:latin typeface="+mj-lt"/>
                <a:ea typeface="+mj-ea"/>
                <a:cs typeface="+mj-cs"/>
              </a:rPr>
              <a:t>BILL OF RIGHTS</a:t>
            </a:r>
            <a:endParaRPr lang="it-IT" sz="5000" dirty="0">
              <a:solidFill>
                <a:schemeClr val="tx2">
                  <a:lumMod val="50000"/>
                </a:schemeClr>
              </a:solidFill>
              <a:latin typeface="+mj-lt"/>
              <a:ea typeface="+mj-ea"/>
              <a:cs typeface="+mj-cs"/>
            </a:endParaRPr>
          </a:p>
        </p:txBody>
      </p:sp>
      <p:pic>
        <p:nvPicPr>
          <p:cNvPr id="7170" name="Picture 2" descr="http://cogweb.ucla.edu/Restoration/Images/DeclarationOfRights_1688.jpg"/>
          <p:cNvPicPr>
            <a:picLocks noChangeAspect="1" noChangeArrowheads="1"/>
          </p:cNvPicPr>
          <p:nvPr/>
        </p:nvPicPr>
        <p:blipFill>
          <a:blip r:embed="rId3"/>
          <a:srcRect l="2187" t="1423" r="1603" b="3225"/>
          <a:stretch>
            <a:fillRect/>
          </a:stretch>
        </p:blipFill>
        <p:spPr bwMode="auto">
          <a:xfrm>
            <a:off x="4429124" y="357166"/>
            <a:ext cx="4071966" cy="6200494"/>
          </a:xfrm>
          <a:prstGeom prst="rect">
            <a:avLst/>
          </a:prstGeom>
          <a:noFill/>
        </p:spPr>
      </p:pic>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plus(in)">
                                      <p:cBhvr>
                                        <p:cTn id="7" dur="20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isultati immagini per bandiera inglese"/>
          <p:cNvPicPr>
            <a:picLocks noChangeAspect="1" noChangeArrowheads="1"/>
          </p:cNvPicPr>
          <p:nvPr/>
        </p:nvPicPr>
        <p:blipFill>
          <a:blip r:embed="rId2">
            <a:lum bright="40000"/>
          </a:blip>
          <a:srcRect/>
          <a:stretch>
            <a:fillRect/>
          </a:stretch>
        </p:blipFill>
        <p:spPr bwMode="auto">
          <a:xfrm>
            <a:off x="0" y="0"/>
            <a:ext cx="9188550" cy="6858000"/>
          </a:xfrm>
          <a:prstGeom prst="rect">
            <a:avLst/>
          </a:prstGeom>
          <a:noFill/>
          <a:effectLst/>
        </p:spPr>
      </p:pic>
      <p:sp>
        <p:nvSpPr>
          <p:cNvPr id="2" name="Titolo 1"/>
          <p:cNvSpPr>
            <a:spLocks noGrp="1"/>
          </p:cNvSpPr>
          <p:nvPr>
            <p:ph type="title"/>
          </p:nvPr>
        </p:nvSpPr>
        <p:spPr>
          <a:xfrm>
            <a:off x="714348" y="0"/>
            <a:ext cx="8229600" cy="1143000"/>
          </a:xfrm>
        </p:spPr>
        <p:txBody>
          <a:bodyPr/>
          <a:lstStyle/>
          <a:p>
            <a:r>
              <a:rPr lang="it-IT" dirty="0" smtClean="0">
                <a:solidFill>
                  <a:schemeClr val="tx2">
                    <a:lumMod val="50000"/>
                  </a:schemeClr>
                </a:solidFill>
              </a:rPr>
              <a:t>LA SEPARAZIONE DEI POTERI</a:t>
            </a:r>
            <a:endParaRPr lang="it-IT" dirty="0">
              <a:solidFill>
                <a:schemeClr val="tx2">
                  <a:lumMod val="50000"/>
                </a:schemeClr>
              </a:solidFill>
            </a:endParaRPr>
          </a:p>
        </p:txBody>
      </p:sp>
      <p:sp>
        <p:nvSpPr>
          <p:cNvPr id="3" name="Segnaposto contenuto 2"/>
          <p:cNvSpPr>
            <a:spLocks noGrp="1"/>
          </p:cNvSpPr>
          <p:nvPr>
            <p:ph idx="1"/>
          </p:nvPr>
        </p:nvSpPr>
        <p:spPr/>
        <p:txBody>
          <a:bodyPr/>
          <a:lstStyle/>
          <a:p>
            <a:endParaRPr lang="it-IT" dirty="0"/>
          </a:p>
        </p:txBody>
      </p:sp>
      <p:pic>
        <p:nvPicPr>
          <p:cNvPr id="6146" name="Picture 2" descr="http://www.caposele5stelle.it/wp-content/uploads/2014/06/parlamento-inglese.jpeg"/>
          <p:cNvPicPr>
            <a:picLocks noChangeAspect="1" noChangeArrowheads="1"/>
          </p:cNvPicPr>
          <p:nvPr/>
        </p:nvPicPr>
        <p:blipFill>
          <a:blip r:embed="rId3"/>
          <a:srcRect/>
          <a:stretch>
            <a:fillRect/>
          </a:stretch>
        </p:blipFill>
        <p:spPr bwMode="auto">
          <a:xfrm>
            <a:off x="785786" y="1428736"/>
            <a:ext cx="7620000" cy="5143501"/>
          </a:xfrm>
          <a:prstGeom prst="rect">
            <a:avLst/>
          </a:prstGeom>
          <a:noFill/>
        </p:spPr>
      </p:pic>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 calcmode="lin" valueType="num">
                                      <p:cBhvr>
                                        <p:cTn id="12" dur="500" fill="hold"/>
                                        <p:tgtEl>
                                          <p:spTgt spid="6146"/>
                                        </p:tgtEl>
                                        <p:attrNameLst>
                                          <p:attrName>ppt_w</p:attrName>
                                        </p:attrNameLst>
                                      </p:cBhvr>
                                      <p:tavLst>
                                        <p:tav tm="0">
                                          <p:val>
                                            <p:fltVal val="0"/>
                                          </p:val>
                                        </p:tav>
                                        <p:tav tm="100000">
                                          <p:val>
                                            <p:strVal val="#ppt_w"/>
                                          </p:val>
                                        </p:tav>
                                      </p:tavLst>
                                    </p:anim>
                                    <p:anim calcmode="lin" valueType="num">
                                      <p:cBhvr>
                                        <p:cTn id="13" dur="500" fill="hold"/>
                                        <p:tgtEl>
                                          <p:spTgt spid="614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isultati immagini per bandiera inglese"/>
          <p:cNvPicPr>
            <a:picLocks noChangeAspect="1" noChangeArrowheads="1"/>
          </p:cNvPicPr>
          <p:nvPr/>
        </p:nvPicPr>
        <p:blipFill>
          <a:blip r:embed="rId2">
            <a:lum bright="40000"/>
          </a:blip>
          <a:srcRect/>
          <a:stretch>
            <a:fillRect/>
          </a:stretch>
        </p:blipFill>
        <p:spPr bwMode="auto">
          <a:xfrm>
            <a:off x="0" y="0"/>
            <a:ext cx="9188550" cy="6858000"/>
          </a:xfrm>
          <a:prstGeom prst="rect">
            <a:avLst/>
          </a:prstGeom>
          <a:noFill/>
          <a:effectLst/>
        </p:spPr>
      </p:pic>
      <p:sp>
        <p:nvSpPr>
          <p:cNvPr id="2" name="Titolo 1"/>
          <p:cNvSpPr>
            <a:spLocks noGrp="1"/>
          </p:cNvSpPr>
          <p:nvPr>
            <p:ph type="title"/>
          </p:nvPr>
        </p:nvSpPr>
        <p:spPr>
          <a:xfrm>
            <a:off x="285720" y="2357430"/>
            <a:ext cx="4329114" cy="1143000"/>
          </a:xfrm>
        </p:spPr>
        <p:txBody>
          <a:bodyPr>
            <a:normAutofit fontScale="90000"/>
          </a:bodyPr>
          <a:lstStyle/>
          <a:p>
            <a:r>
              <a:rPr lang="it-IT" dirty="0" smtClean="0">
                <a:solidFill>
                  <a:schemeClr val="tx2">
                    <a:lumMod val="50000"/>
                  </a:schemeClr>
                </a:solidFill>
              </a:rPr>
              <a:t>I POTERI DELLA REGINA</a:t>
            </a:r>
            <a:endParaRPr lang="it-IT" dirty="0">
              <a:solidFill>
                <a:schemeClr val="tx2">
                  <a:lumMod val="50000"/>
                </a:schemeClr>
              </a:solidFill>
            </a:endParaRPr>
          </a:p>
        </p:txBody>
      </p:sp>
      <p:pic>
        <p:nvPicPr>
          <p:cNvPr id="48130" name="Picture 2" descr="http://media.melty.it/article-2513588-ajust_930-f1374045638/elisabetta-ii-d-inghilterra.jpg"/>
          <p:cNvPicPr>
            <a:picLocks noChangeAspect="1" noChangeArrowheads="1"/>
          </p:cNvPicPr>
          <p:nvPr/>
        </p:nvPicPr>
        <p:blipFill>
          <a:blip r:embed="rId3"/>
          <a:srcRect/>
          <a:stretch>
            <a:fillRect/>
          </a:stretch>
        </p:blipFill>
        <p:spPr bwMode="auto">
          <a:xfrm>
            <a:off x="4714876" y="928670"/>
            <a:ext cx="3947629" cy="5458765"/>
          </a:xfrm>
          <a:prstGeom prst="rect">
            <a:avLst/>
          </a:prstGeom>
          <a:noFill/>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0" presetClass="entr" presetSubtype="0" fill="hold" nodeType="clickEffect">
                                  <p:stCondLst>
                                    <p:cond delay="0"/>
                                  </p:stCondLst>
                                  <p:childTnLst>
                                    <p:set>
                                      <p:cBhvr>
                                        <p:cTn id="11" dur="1" fill="hold">
                                          <p:stCondLst>
                                            <p:cond delay="0"/>
                                          </p:stCondLst>
                                        </p:cTn>
                                        <p:tgtEl>
                                          <p:spTgt spid="48130"/>
                                        </p:tgtEl>
                                        <p:attrNameLst>
                                          <p:attrName>style.visibility</p:attrName>
                                        </p:attrNameLst>
                                      </p:cBhvr>
                                      <p:to>
                                        <p:strVal val="visible"/>
                                      </p:to>
                                    </p:set>
                                    <p:animEffect transition="in" filter="fade">
                                      <p:cBhvr>
                                        <p:cTn id="12" dur="800" decel="100000"/>
                                        <p:tgtEl>
                                          <p:spTgt spid="48130"/>
                                        </p:tgtEl>
                                      </p:cBhvr>
                                    </p:animEffect>
                                    <p:anim calcmode="lin" valueType="num">
                                      <p:cBhvr>
                                        <p:cTn id="13" dur="800" decel="100000" fill="hold"/>
                                        <p:tgtEl>
                                          <p:spTgt spid="48130"/>
                                        </p:tgtEl>
                                        <p:attrNameLst>
                                          <p:attrName>style.rotation</p:attrName>
                                        </p:attrNameLst>
                                      </p:cBhvr>
                                      <p:tavLst>
                                        <p:tav tm="0">
                                          <p:val>
                                            <p:fltVal val="-90"/>
                                          </p:val>
                                        </p:tav>
                                        <p:tav tm="100000">
                                          <p:val>
                                            <p:fltVal val="0"/>
                                          </p:val>
                                        </p:tav>
                                      </p:tavLst>
                                    </p:anim>
                                    <p:anim calcmode="lin" valueType="num">
                                      <p:cBhvr>
                                        <p:cTn id="14" dur="800" decel="100000" fill="hold"/>
                                        <p:tgtEl>
                                          <p:spTgt spid="48130"/>
                                        </p:tgtEl>
                                        <p:attrNameLst>
                                          <p:attrName>ppt_x</p:attrName>
                                        </p:attrNameLst>
                                      </p:cBhvr>
                                      <p:tavLst>
                                        <p:tav tm="0">
                                          <p:val>
                                            <p:strVal val="#ppt_x+0.4"/>
                                          </p:val>
                                        </p:tav>
                                        <p:tav tm="100000">
                                          <p:val>
                                            <p:strVal val="#ppt_x-0.05"/>
                                          </p:val>
                                        </p:tav>
                                      </p:tavLst>
                                    </p:anim>
                                    <p:anim calcmode="lin" valueType="num">
                                      <p:cBhvr>
                                        <p:cTn id="15" dur="800" decel="100000" fill="hold"/>
                                        <p:tgtEl>
                                          <p:spTgt spid="48130"/>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48130"/>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4813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www.primocircolomodena.gov.it/wp-content/themes/portalescuole/images/bandiera_europea.jpg"/>
          <p:cNvPicPr>
            <a:picLocks noChangeAspect="1" noChangeArrowheads="1"/>
          </p:cNvPicPr>
          <p:nvPr/>
        </p:nvPicPr>
        <p:blipFill>
          <a:blip r:embed="rId2" cstate="print"/>
          <a:srcRect/>
          <a:stretch>
            <a:fillRect/>
          </a:stretch>
        </p:blipFill>
        <p:spPr bwMode="auto">
          <a:xfrm>
            <a:off x="0" y="0"/>
            <a:ext cx="9213003" cy="6858000"/>
          </a:xfrm>
          <a:prstGeom prst="rect">
            <a:avLst/>
          </a:prstGeom>
          <a:noFill/>
        </p:spPr>
      </p:pic>
      <p:sp>
        <p:nvSpPr>
          <p:cNvPr id="2" name="Titolo 1"/>
          <p:cNvSpPr>
            <a:spLocks noGrp="1"/>
          </p:cNvSpPr>
          <p:nvPr>
            <p:ph type="title"/>
          </p:nvPr>
        </p:nvSpPr>
        <p:spPr>
          <a:xfrm>
            <a:off x="2928926" y="3214686"/>
            <a:ext cx="4114800" cy="1143000"/>
          </a:xfrm>
        </p:spPr>
        <p:txBody>
          <a:bodyPr>
            <a:normAutofit fontScale="90000"/>
          </a:bodyPr>
          <a:lstStyle/>
          <a:p>
            <a:r>
              <a:rPr lang="it-IT"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LA </a:t>
            </a:r>
            <a:br>
              <a:rPr lang="it-IT"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it-IT"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FORMAZIONE</a:t>
            </a:r>
            <a:br>
              <a:rPr lang="it-IT"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it-IT"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DELL’EUROPA               	UNITA</a:t>
            </a:r>
            <a:endParaRPr lang="it-IT"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primocircolomodena.gov.it/wp-content/themes/portalescuole/images/bandiera_europea.jpg"/>
          <p:cNvPicPr>
            <a:picLocks noChangeAspect="1" noChangeArrowheads="1"/>
          </p:cNvPicPr>
          <p:nvPr/>
        </p:nvPicPr>
        <p:blipFill>
          <a:blip r:embed="rId2" cstate="print">
            <a:duotone>
              <a:schemeClr val="accent2">
                <a:shade val="45000"/>
                <a:satMod val="135000"/>
              </a:schemeClr>
              <a:prstClr val="white"/>
            </a:duotone>
          </a:blip>
          <a:srcRect/>
          <a:stretch>
            <a:fillRect/>
          </a:stretch>
        </p:blipFill>
        <p:spPr bwMode="auto">
          <a:xfrm>
            <a:off x="0" y="0"/>
            <a:ext cx="9144001" cy="6858000"/>
          </a:xfrm>
          <a:prstGeom prst="rect">
            <a:avLst/>
          </a:prstGeom>
          <a:noFill/>
        </p:spPr>
      </p:pic>
      <p:sp>
        <p:nvSpPr>
          <p:cNvPr id="2" name="Titolo 1"/>
          <p:cNvSpPr>
            <a:spLocks noGrp="1"/>
          </p:cNvSpPr>
          <p:nvPr>
            <p:ph type="title"/>
          </p:nvPr>
        </p:nvSpPr>
        <p:spPr/>
        <p:txBody>
          <a:bodyPr>
            <a:normAutofit fontScale="90000"/>
          </a:bodyPr>
          <a:lstStyle/>
          <a:p>
            <a:r>
              <a:rPr lang="it-IT" dirty="0" smtClean="0">
                <a:solidFill>
                  <a:schemeClr val="bg1"/>
                </a:solidFill>
              </a:rPr>
              <a:t>GLOBALIZZAZIONE E SOCIETÀ APERTA </a:t>
            </a:r>
            <a:endParaRPr lang="it-IT" dirty="0">
              <a:solidFill>
                <a:schemeClr val="bg1"/>
              </a:solidFill>
            </a:endParaRPr>
          </a:p>
        </p:txBody>
      </p:sp>
      <p:sp>
        <p:nvSpPr>
          <p:cNvPr id="3" name="Segnaposto contenuto 2"/>
          <p:cNvSpPr>
            <a:spLocks noGrp="1"/>
          </p:cNvSpPr>
          <p:nvPr>
            <p:ph idx="1"/>
          </p:nvPr>
        </p:nvSpPr>
        <p:spPr>
          <a:xfrm>
            <a:off x="457200" y="1935480"/>
            <a:ext cx="8686800" cy="4922520"/>
          </a:xfrm>
        </p:spPr>
        <p:txBody>
          <a:bodyPr>
            <a:normAutofit fontScale="55000" lnSpcReduction="20000"/>
          </a:bodyPr>
          <a:lstStyle/>
          <a:p>
            <a:pPr>
              <a:buNone/>
            </a:pPr>
            <a:r>
              <a:rPr lang="it-IT" sz="3800" dirty="0" smtClean="0"/>
              <a:t>    Nessun sistema politico vive in isolamento. Sono tutti continuamente e reciprocamente esposti a influenze che provengono dall’ambiente esterno, dagli altri sistemi politici e da una pluralità di fenomeni e avvenimenti internazionali. Queste influenze si dispiegano in un mondo globalizzato e, in particolare, nei regimi democratici. Le democrazie sono società e regimi aperti. Le democrazie hanno l’obbligo di mantenersi aperte alla circolazione delle idee e delle persone, delle merci e dei capitali. Alla luce della più recente crisi economica molti hanno però, sostenuto che le democrazie sono fin troppo aperte e vulnerabili da parte della finanza globalizzata e sregolata che agisce sfruttando tutte le nuove tecnologie: quando diventa possibile trasferire con un clic grandi quantità di denaro da un qualsiasi computer a un altro in un differente Paese le conseguenze possono essere accaduto, molto gravi. Forse è un prezzo da pagare  alla globalizzazione; ma forse è un costo che si può controllare e ridurre attraverso un'efficace regolamentazione internazionale condivisa.</a:t>
            </a:r>
          </a:p>
          <a:p>
            <a:endParaRPr lang="it-IT" dirty="0"/>
          </a:p>
        </p:txBody>
      </p:sp>
    </p:spTree>
  </p:cSld>
  <p:clrMapOvr>
    <a:masterClrMapping/>
  </p:clrMapOvr>
  <p:transition>
    <p:strips dir="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www.primocircolomodena.gov.it/wp-content/themes/portalescuole/images/bandiera_europea.jpg"/>
          <p:cNvPicPr>
            <a:picLocks noChangeAspect="1" noChangeArrowheads="1"/>
          </p:cNvPicPr>
          <p:nvPr/>
        </p:nvPicPr>
        <p:blipFill>
          <a:blip r:embed="rId2" cstate="print">
            <a:duotone>
              <a:schemeClr val="accent2">
                <a:shade val="45000"/>
                <a:satMod val="135000"/>
              </a:schemeClr>
              <a:prstClr val="white"/>
            </a:duotone>
          </a:blip>
          <a:srcRect/>
          <a:stretch>
            <a:fillRect/>
          </a:stretch>
        </p:blipFill>
        <p:spPr bwMode="auto">
          <a:xfrm>
            <a:off x="-1" y="0"/>
            <a:ext cx="9144001" cy="6858000"/>
          </a:xfrm>
          <a:prstGeom prst="rect">
            <a:avLst/>
          </a:prstGeom>
          <a:noFill/>
        </p:spPr>
      </p:pic>
      <p:sp>
        <p:nvSpPr>
          <p:cNvPr id="2" name="Titolo 1"/>
          <p:cNvSpPr>
            <a:spLocks noGrp="1"/>
          </p:cNvSpPr>
          <p:nvPr>
            <p:ph type="title"/>
          </p:nvPr>
        </p:nvSpPr>
        <p:spPr/>
        <p:txBody>
          <a:bodyPr>
            <a:normAutofit fontScale="90000"/>
          </a:bodyPr>
          <a:lstStyle/>
          <a:p>
            <a:r>
              <a:rPr lang="it-IT" dirty="0" smtClean="0">
                <a:solidFill>
                  <a:schemeClr val="bg1"/>
                </a:solidFill>
              </a:rPr>
              <a:t>LIBERA COMUNICAZIONE  E DEMOCRAZI</a:t>
            </a:r>
            <a:r>
              <a:rPr lang="it-IT" dirty="0" smtClean="0">
                <a:solidFill>
                  <a:schemeClr val="accent1"/>
                </a:solidFill>
              </a:rPr>
              <a:t>A</a:t>
            </a:r>
            <a:endParaRPr lang="it-IT" dirty="0">
              <a:solidFill>
                <a:schemeClr val="accent1"/>
              </a:solidFill>
            </a:endParaRPr>
          </a:p>
        </p:txBody>
      </p:sp>
      <p:sp>
        <p:nvSpPr>
          <p:cNvPr id="5" name="Segnaposto contenuto 4"/>
          <p:cNvSpPr>
            <a:spLocks noGrp="1"/>
          </p:cNvSpPr>
          <p:nvPr>
            <p:ph idx="1"/>
          </p:nvPr>
        </p:nvSpPr>
        <p:spPr/>
        <p:txBody>
          <a:bodyPr>
            <a:normAutofit fontScale="92500" lnSpcReduction="20000"/>
          </a:bodyPr>
          <a:lstStyle/>
          <a:p>
            <a:pPr>
              <a:buNone/>
            </a:pPr>
            <a:r>
              <a:rPr lang="it-IT" dirty="0" smtClean="0"/>
              <a:t>    A differenza dei governi democratici quello dei regimi autoritari cercano di proteggere il proprio potere da idee, beni, persone provenienti dall'esterno. Per esempio, nei tardi anni Trenta, Mussolini annunciò per l'Italia fascista una fase autarchica; ma fare affidamento esclusivamente sulle proprie risorse riuscì soltanto a impoverire il Paese. I due sistemi politici contemporanei, entrambi autoritari, erano la dittatura militare del Myanmar (ex Birmania) e il regime comunista della Corea del Nord. Non casualmente, entrambi sono fra i Paesi più arretrati al mondo. Insomma, la globalizzazione della comunicazione e delle informazioni è in grado di svolgere un ruolo importante un </a:t>
            </a:r>
            <a:r>
              <a:rPr lang="it-IT" dirty="0" err="1" smtClean="0"/>
              <a:t>pò</a:t>
            </a:r>
            <a:r>
              <a:rPr lang="it-IT" dirty="0" smtClean="0"/>
              <a:t> per tutti i regimi politici e difficilmente potrebbe essere completamente contrastata.</a:t>
            </a:r>
            <a:endParaRPr lang="it-IT" dirty="0"/>
          </a:p>
        </p:txBody>
      </p:sp>
    </p:spTree>
  </p:cSld>
  <p:clrMapOvr>
    <a:masterClrMapping/>
  </p:clrMapOvr>
  <p:transition>
    <p:checker dir="ver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www.primocircolomodena.gov.it/wp-content/themes/portalescuole/images/bandiera_europea.jpg"/>
          <p:cNvPicPr>
            <a:picLocks noChangeAspect="1" noChangeArrowheads="1"/>
          </p:cNvPicPr>
          <p:nvPr/>
        </p:nvPicPr>
        <p:blipFill>
          <a:blip r:embed="rId2" cstate="print">
            <a:duotone>
              <a:schemeClr val="accent2">
                <a:shade val="45000"/>
                <a:satMod val="135000"/>
              </a:schemeClr>
              <a:prstClr val="white"/>
            </a:duotone>
          </a:blip>
          <a:srcRect/>
          <a:stretch>
            <a:fillRect/>
          </a:stretch>
        </p:blipFill>
        <p:spPr bwMode="auto">
          <a:xfrm>
            <a:off x="-1" y="0"/>
            <a:ext cx="9144001" cy="6858000"/>
          </a:xfrm>
          <a:prstGeom prst="rect">
            <a:avLst/>
          </a:prstGeom>
          <a:noFill/>
        </p:spPr>
      </p:pic>
      <p:sp>
        <p:nvSpPr>
          <p:cNvPr id="2" name="Titolo 1"/>
          <p:cNvSpPr>
            <a:spLocks noGrp="1"/>
          </p:cNvSpPr>
          <p:nvPr>
            <p:ph type="title"/>
          </p:nvPr>
        </p:nvSpPr>
        <p:spPr/>
        <p:txBody>
          <a:bodyPr>
            <a:normAutofit fontScale="90000"/>
          </a:bodyPr>
          <a:lstStyle/>
          <a:p>
            <a:r>
              <a:rPr lang="it-IT" dirty="0" smtClean="0">
                <a:solidFill>
                  <a:schemeClr val="bg1"/>
                </a:solidFill>
              </a:rPr>
              <a:t>LE SCELTE ITALIANE DEL DOPOGUERR</a:t>
            </a:r>
            <a:r>
              <a:rPr lang="it-IT" dirty="0" smtClean="0">
                <a:solidFill>
                  <a:schemeClr val="accent1"/>
                </a:solidFill>
              </a:rPr>
              <a:t>A</a:t>
            </a:r>
            <a:endParaRPr lang="it-IT" dirty="0">
              <a:solidFill>
                <a:schemeClr val="accent1"/>
              </a:solidFill>
            </a:endParaRPr>
          </a:p>
        </p:txBody>
      </p:sp>
      <p:sp>
        <p:nvSpPr>
          <p:cNvPr id="3" name="Segnaposto contenuto 2"/>
          <p:cNvSpPr>
            <a:spLocks noGrp="1"/>
          </p:cNvSpPr>
          <p:nvPr>
            <p:ph idx="1"/>
          </p:nvPr>
        </p:nvSpPr>
        <p:spPr>
          <a:xfrm>
            <a:off x="457200" y="1935480"/>
            <a:ext cx="8401080" cy="4636792"/>
          </a:xfrm>
        </p:spPr>
        <p:txBody>
          <a:bodyPr/>
          <a:lstStyle/>
          <a:p>
            <a:pPr>
              <a:buNone/>
            </a:pPr>
            <a:r>
              <a:rPr lang="it-IT" dirty="0" smtClean="0"/>
              <a:t>   Già prima della fine della Seconda guerra mondiale fu chiaro ad alcuni oppositori del regime fascista che il successo della democrazia in Italia sarebbe stato reso meno difficile e più solido se il nostro Paese fosse entrato nel consesso delle democrazie di lunga durata. Nel dopoguerra, il democristiano </a:t>
            </a:r>
            <a:r>
              <a:rPr lang="it-IT" b="1" dirty="0" smtClean="0"/>
              <a:t>Alcide De Gasperi</a:t>
            </a:r>
            <a:r>
              <a:rPr lang="it-IT" dirty="0" smtClean="0"/>
              <a:t> e il repubblicano </a:t>
            </a:r>
            <a:r>
              <a:rPr lang="it-IT" b="1" dirty="0" smtClean="0"/>
              <a:t>Ugo La Malfa</a:t>
            </a:r>
            <a:r>
              <a:rPr lang="it-IT" dirty="0" smtClean="0"/>
              <a:t> perseguirono politiche atte a inserire l'Italia nelle nascenti </a:t>
            </a:r>
            <a:r>
              <a:rPr lang="it-IT" b="1" dirty="0" smtClean="0"/>
              <a:t>organizzazioni sovranazionali</a:t>
            </a:r>
            <a:r>
              <a:rPr lang="it-IT" dirty="0" smtClean="0"/>
              <a:t>: le Nazioni unite, la Nato, la Ceca.</a:t>
            </a:r>
            <a:endParaRPr lang="it-IT" dirty="0"/>
          </a:p>
        </p:txBody>
      </p:sp>
    </p:spTree>
  </p:cSld>
  <p:clrMapOvr>
    <a:masterClrMapping/>
  </p:clrMapOvr>
  <p:transition>
    <p:wheel spokes="8"/>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primocircolomodena.gov.it/wp-content/themes/portalescuole/images/bandiera_europea.jpg"/>
          <p:cNvPicPr>
            <a:picLocks noChangeAspect="1" noChangeArrowheads="1"/>
          </p:cNvPicPr>
          <p:nvPr/>
        </p:nvPicPr>
        <p:blipFill>
          <a:blip r:embed="rId2" cstate="print">
            <a:duotone>
              <a:schemeClr val="accent2">
                <a:shade val="45000"/>
                <a:satMod val="135000"/>
              </a:schemeClr>
              <a:prstClr val="white"/>
            </a:duotone>
          </a:blip>
          <a:srcRect/>
          <a:stretch>
            <a:fillRect/>
          </a:stretch>
        </p:blipFill>
        <p:spPr bwMode="auto">
          <a:xfrm>
            <a:off x="-1" y="0"/>
            <a:ext cx="9144001" cy="6858000"/>
          </a:xfrm>
          <a:prstGeom prst="rect">
            <a:avLst/>
          </a:prstGeom>
          <a:noFill/>
        </p:spPr>
      </p:pic>
      <p:sp>
        <p:nvSpPr>
          <p:cNvPr id="2" name="Titolo 1"/>
          <p:cNvSpPr>
            <a:spLocks noGrp="1"/>
          </p:cNvSpPr>
          <p:nvPr>
            <p:ph type="title"/>
          </p:nvPr>
        </p:nvSpPr>
        <p:spPr/>
        <p:txBody>
          <a:bodyPr>
            <a:normAutofit fontScale="90000"/>
          </a:bodyPr>
          <a:lstStyle/>
          <a:p>
            <a:r>
              <a:rPr lang="it-IT" dirty="0" smtClean="0">
                <a:solidFill>
                  <a:schemeClr val="bg1"/>
                </a:solidFill>
              </a:rPr>
              <a:t>LE BASI DELLO SVILUPPO E DELLA SICUREZZA E</a:t>
            </a:r>
            <a:r>
              <a:rPr lang="it-IT" dirty="0" smtClean="0">
                <a:solidFill>
                  <a:schemeClr val="accent1"/>
                </a:solidFill>
              </a:rPr>
              <a:t>U</a:t>
            </a:r>
            <a:r>
              <a:rPr lang="it-IT" dirty="0" smtClean="0">
                <a:solidFill>
                  <a:schemeClr val="bg1"/>
                </a:solidFill>
              </a:rPr>
              <a:t>ROPEA</a:t>
            </a:r>
            <a:endParaRPr lang="it-IT" dirty="0">
              <a:solidFill>
                <a:schemeClr val="bg1"/>
              </a:solidFill>
            </a:endParaRPr>
          </a:p>
        </p:txBody>
      </p:sp>
      <p:sp>
        <p:nvSpPr>
          <p:cNvPr id="3" name="Segnaposto contenuto 2"/>
          <p:cNvSpPr>
            <a:spLocks noGrp="1"/>
          </p:cNvSpPr>
          <p:nvPr>
            <p:ph idx="1"/>
          </p:nvPr>
        </p:nvSpPr>
        <p:spPr>
          <a:xfrm>
            <a:off x="457200" y="1935480"/>
            <a:ext cx="8686800" cy="4779668"/>
          </a:xfrm>
        </p:spPr>
        <p:txBody>
          <a:bodyPr>
            <a:normAutofit fontScale="77500" lnSpcReduction="20000"/>
          </a:bodyPr>
          <a:lstStyle/>
          <a:p>
            <a:pPr>
              <a:buNone/>
            </a:pPr>
            <a:r>
              <a:rPr lang="it-IT" dirty="0" smtClean="0"/>
              <a:t>     In quegli anni, la priorità per tutti i Governi dell'Europa occidentale era evitare che si creassero le condizioni per lo scoppio di un'altra guerra mondiale. Nel marzo del 1946 un famoso discorso pronunciato dal leader britannico Winston Churchill inaugurò la "</a:t>
            </a:r>
            <a:r>
              <a:rPr lang="it-IT" b="1" dirty="0" smtClean="0"/>
              <a:t>Guerra fredda</a:t>
            </a:r>
            <a:r>
              <a:rPr lang="it-IT" dirty="0" smtClean="0"/>
              <a:t>", cioè quel contrasto-conflitto non armato che oppose per tutti gli anni Cinquanta il blocco occidentale, guidato dagli </a:t>
            </a:r>
            <a:r>
              <a:rPr lang="it-IT" b="1" dirty="0" smtClean="0"/>
              <a:t>Stati Uniti</a:t>
            </a:r>
            <a:r>
              <a:rPr lang="it-IT" dirty="0" smtClean="0"/>
              <a:t>, a quello orientale, composto dall'</a:t>
            </a:r>
            <a:r>
              <a:rPr lang="it-IT" b="1" dirty="0" smtClean="0"/>
              <a:t>Urss</a:t>
            </a:r>
            <a:r>
              <a:rPr lang="it-IT" dirty="0" smtClean="0"/>
              <a:t>.</a:t>
            </a:r>
          </a:p>
          <a:p>
            <a:pPr>
              <a:buNone/>
            </a:pPr>
            <a:r>
              <a:rPr lang="it-IT" dirty="0" smtClean="0"/>
              <a:t>     Da allora in poi, i due obbiettivi principali dei Governi europei furono la </a:t>
            </a:r>
            <a:r>
              <a:rPr lang="it-IT" b="1" dirty="0" smtClean="0"/>
              <a:t>difesa delle democrazie</a:t>
            </a:r>
            <a:r>
              <a:rPr lang="it-IT" dirty="0" smtClean="0"/>
              <a:t> e il rilancio dell'economia. Nel 1949 venne così fondata la </a:t>
            </a:r>
            <a:r>
              <a:rPr lang="it-IT" b="1" dirty="0" smtClean="0"/>
              <a:t>Nato</a:t>
            </a:r>
            <a:r>
              <a:rPr lang="it-IT" dirty="0" smtClean="0"/>
              <a:t>, un'organizzazione militare internazionale guidata dagli Stati Uniti. Pochi anni dopo l'Urss dava vita a un'organizzazione militare speculare e contrapposta, il </a:t>
            </a:r>
            <a:r>
              <a:rPr lang="it-IT" b="1" dirty="0" smtClean="0"/>
              <a:t>Patto di Varsavia</a:t>
            </a:r>
            <a:r>
              <a:rPr lang="it-IT" dirty="0" smtClean="0"/>
              <a:t>, che sarebbe stato sciolto nel 1991. Ciascuno </a:t>
            </a:r>
            <a:r>
              <a:rPr lang="it-IT" dirty="0" err="1" smtClean="0"/>
              <a:t>Stato-membro</a:t>
            </a:r>
            <a:r>
              <a:rPr lang="it-IT" dirty="0" smtClean="0"/>
              <a:t> della Nato accettava l'impegno di prendere parte a tutte le azioni necessarie, anche militari, qualora uno degli altri Stati membri fosse stato aggredito. Quanto all'economia  giocò un ruolo fondamentale l'imponente piano di aiuti, noto come </a:t>
            </a:r>
            <a:r>
              <a:rPr lang="it-IT" b="1" dirty="0" smtClean="0"/>
              <a:t>Piano </a:t>
            </a:r>
            <a:r>
              <a:rPr lang="it-IT" b="1" dirty="0" err="1" smtClean="0"/>
              <a:t>Marshal</a:t>
            </a:r>
            <a:r>
              <a:rPr lang="it-IT" dirty="0" smtClean="0"/>
              <a:t>. Il piano fu proposto anche agli Stati dell'Europa centro-orientale, ma venne da loro rifiutato, dietro pressione sovietica.</a:t>
            </a:r>
          </a:p>
          <a:p>
            <a:endParaRPr lang="it-IT" dirty="0"/>
          </a:p>
        </p:txBody>
      </p:sp>
    </p:spTree>
  </p:cSld>
  <p:clrMapOvr>
    <a:masterClrMapping/>
  </p:clrMapOvr>
  <p:transition>
    <p:wipe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primocircolomodena.gov.it/wp-content/themes/portalescuole/images/bandiera_europea.jpg"/>
          <p:cNvPicPr>
            <a:picLocks noChangeAspect="1" noChangeArrowheads="1"/>
          </p:cNvPicPr>
          <p:nvPr/>
        </p:nvPicPr>
        <p:blipFill>
          <a:blip r:embed="rId2" cstate="print">
            <a:duotone>
              <a:schemeClr val="accent2">
                <a:shade val="45000"/>
                <a:satMod val="135000"/>
              </a:schemeClr>
              <a:prstClr val="white"/>
            </a:duotone>
          </a:blip>
          <a:srcRect/>
          <a:stretch>
            <a:fillRect/>
          </a:stretch>
        </p:blipFill>
        <p:spPr bwMode="auto">
          <a:xfrm>
            <a:off x="-1" y="0"/>
            <a:ext cx="9144001" cy="6858000"/>
          </a:xfrm>
          <a:prstGeom prst="rect">
            <a:avLst/>
          </a:prstGeom>
          <a:noFill/>
        </p:spPr>
      </p:pic>
      <p:sp>
        <p:nvSpPr>
          <p:cNvPr id="2" name="Titolo 1"/>
          <p:cNvSpPr>
            <a:spLocks noGrp="1"/>
          </p:cNvSpPr>
          <p:nvPr>
            <p:ph type="title"/>
          </p:nvPr>
        </p:nvSpPr>
        <p:spPr>
          <a:xfrm>
            <a:off x="500034" y="285728"/>
            <a:ext cx="8229600" cy="1143000"/>
          </a:xfrm>
        </p:spPr>
        <p:txBody>
          <a:bodyPr>
            <a:normAutofit fontScale="90000"/>
          </a:bodyPr>
          <a:lstStyle/>
          <a:p>
            <a:r>
              <a:rPr lang="it-IT" dirty="0" smtClean="0">
                <a:solidFill>
                  <a:schemeClr val="bg1"/>
                </a:solidFill>
              </a:rPr>
              <a:t>I PRIMI PASSI DELL’UNIFICAZIONE EUROPEA</a:t>
            </a:r>
            <a:endParaRPr lang="it-IT" dirty="0">
              <a:solidFill>
                <a:schemeClr val="bg1"/>
              </a:solidFill>
            </a:endParaRPr>
          </a:p>
        </p:txBody>
      </p:sp>
      <p:sp>
        <p:nvSpPr>
          <p:cNvPr id="3" name="Segnaposto contenuto 2"/>
          <p:cNvSpPr>
            <a:spLocks noGrp="1"/>
          </p:cNvSpPr>
          <p:nvPr>
            <p:ph idx="1"/>
          </p:nvPr>
        </p:nvSpPr>
        <p:spPr>
          <a:xfrm>
            <a:off x="285720" y="1714488"/>
            <a:ext cx="8858280" cy="5143512"/>
          </a:xfrm>
        </p:spPr>
        <p:txBody>
          <a:bodyPr>
            <a:normAutofit fontScale="77500" lnSpcReduction="20000"/>
          </a:bodyPr>
          <a:lstStyle/>
          <a:p>
            <a:pPr>
              <a:buNone/>
            </a:pPr>
            <a:r>
              <a:rPr lang="it-IT" dirty="0" smtClean="0"/>
              <a:t>     Rimaneva il problema di come scongiurare le tensioni economiche e politiche fra gli Stati europei.</a:t>
            </a:r>
          </a:p>
          <a:p>
            <a:pPr>
              <a:buNone/>
            </a:pPr>
            <a:r>
              <a:rPr lang="it-IT" dirty="0" smtClean="0"/>
              <a:t>    Sotto la spinta di un gruppo di europeisti nel 1951 sei Paesi - Belgio, Olanda Lussemburgo, Francia, Germania e Italia - diedero vita alla prima </a:t>
            </a:r>
            <a:r>
              <a:rPr lang="it-IT" b="1" dirty="0" smtClean="0"/>
              <a:t>organizzazione sovranazionale europea</a:t>
            </a:r>
            <a:r>
              <a:rPr lang="it-IT" dirty="0" smtClean="0"/>
              <a:t>: la </a:t>
            </a:r>
            <a:r>
              <a:rPr lang="it-IT" b="1" dirty="0" smtClean="0"/>
              <a:t>Ceca</a:t>
            </a:r>
            <a:r>
              <a:rPr lang="it-IT" dirty="0" smtClean="0"/>
              <a:t> (comunità europea del carbone e dell'acciaio).</a:t>
            </a:r>
          </a:p>
          <a:p>
            <a:pPr>
              <a:buNone/>
            </a:pPr>
            <a:r>
              <a:rPr lang="it-IT" dirty="0" smtClean="0"/>
              <a:t>     Iniziava in questo modo il lungo percorso verso l'unificazione economico-politica dell'Europa. Mentre la Ceca dava i sui frutti, il cammino dell'unificazione europea segnava però una prima battuta d'arresto: nel 1954 la Francia bocciò la proposta di dare vita a una Comunità europea di difesa. Sarebbe stato un enorme passo avanti verso la costituzione di forze armate europee, verso una politica estera comune e un'accresciuta collaborazione politica fra gli Stati membri. Divenne inevitabilmente necessario cercare altre modalità di collaborazione. </a:t>
            </a:r>
            <a:r>
              <a:rPr lang="it-IT" dirty="0" err="1" smtClean="0"/>
              <a:t>Cosicchè</a:t>
            </a:r>
            <a:r>
              <a:rPr lang="it-IT" dirty="0" smtClean="0"/>
              <a:t> i sei Stati fondatori decisero di operare sul terreno dell'economia, nel quale furono progressivamente </a:t>
            </a:r>
            <a:r>
              <a:rPr lang="it-IT" b="1" dirty="0" smtClean="0"/>
              <a:t>abbattute le barriere doganali fra gli Stati c</a:t>
            </a:r>
            <a:r>
              <a:rPr lang="it-IT" dirty="0" smtClean="0"/>
              <a:t>he diedero vita alla </a:t>
            </a:r>
            <a:r>
              <a:rPr lang="it-IT" b="1" dirty="0" smtClean="0"/>
              <a:t>Comunità economica europea</a:t>
            </a:r>
            <a:r>
              <a:rPr lang="it-IT" dirty="0" smtClean="0"/>
              <a:t> (</a:t>
            </a:r>
            <a:r>
              <a:rPr lang="it-IT" b="1" dirty="0" err="1" smtClean="0"/>
              <a:t>Cee</a:t>
            </a:r>
            <a:r>
              <a:rPr lang="it-IT" dirty="0" smtClean="0"/>
              <a:t>). Contestualmente nasceva anche la </a:t>
            </a:r>
            <a:r>
              <a:rPr lang="it-IT" b="1" dirty="0" smtClean="0"/>
              <a:t>Comunità europea dell'energia atomica</a:t>
            </a:r>
            <a:r>
              <a:rPr lang="it-IT" dirty="0" smtClean="0"/>
              <a:t> (</a:t>
            </a:r>
            <a:r>
              <a:rPr lang="it-IT" b="1" dirty="0" err="1" smtClean="0"/>
              <a:t>Euratom</a:t>
            </a:r>
            <a:r>
              <a:rPr lang="it-IT" dirty="0" smtClean="0"/>
              <a:t>)</a:t>
            </a:r>
          </a:p>
          <a:p>
            <a:endParaRPr lang="it-IT" dirty="0"/>
          </a:p>
        </p:txBody>
      </p:sp>
    </p:spTree>
  </p:cSld>
  <p:clrMapOvr>
    <a:masterClrMapping/>
  </p:clrMapOvr>
  <p:transition>
    <p:randomBar dir="ver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primocircolomodena.gov.it/wp-content/themes/portalescuole/images/bandiera_europea.jpg"/>
          <p:cNvPicPr>
            <a:picLocks noChangeAspect="1" noChangeArrowheads="1"/>
          </p:cNvPicPr>
          <p:nvPr/>
        </p:nvPicPr>
        <p:blipFill>
          <a:blip r:embed="rId2" cstate="print">
            <a:duotone>
              <a:schemeClr val="accent2">
                <a:shade val="45000"/>
                <a:satMod val="135000"/>
              </a:schemeClr>
              <a:prstClr val="white"/>
            </a:duotone>
          </a:blip>
          <a:srcRect/>
          <a:stretch>
            <a:fillRect/>
          </a:stretch>
        </p:blipFill>
        <p:spPr bwMode="auto">
          <a:xfrm>
            <a:off x="-1" y="0"/>
            <a:ext cx="9144001" cy="6858000"/>
          </a:xfrm>
          <a:prstGeom prst="rect">
            <a:avLst/>
          </a:prstGeom>
          <a:noFill/>
        </p:spPr>
      </p:pic>
      <p:sp>
        <p:nvSpPr>
          <p:cNvPr id="2" name="Titolo 1"/>
          <p:cNvSpPr>
            <a:spLocks noGrp="1"/>
          </p:cNvSpPr>
          <p:nvPr>
            <p:ph type="title"/>
          </p:nvPr>
        </p:nvSpPr>
        <p:spPr>
          <a:xfrm>
            <a:off x="428596" y="0"/>
            <a:ext cx="8229600" cy="1143000"/>
          </a:xfrm>
        </p:spPr>
        <p:txBody>
          <a:bodyPr>
            <a:normAutofit fontScale="90000"/>
          </a:bodyPr>
          <a:lstStyle/>
          <a:p>
            <a:r>
              <a:rPr lang="it-IT" dirty="0" smtClean="0">
                <a:solidFill>
                  <a:schemeClr val="bg1"/>
                </a:solidFill>
              </a:rPr>
              <a:t>AMPLIAMENTO DELLA COMUNITÀ </a:t>
            </a:r>
            <a:endParaRPr lang="it-IT" dirty="0">
              <a:solidFill>
                <a:schemeClr val="bg1"/>
              </a:solidFill>
            </a:endParaRPr>
          </a:p>
        </p:txBody>
      </p:sp>
      <p:sp>
        <p:nvSpPr>
          <p:cNvPr id="3" name="Segnaposto contenuto 2"/>
          <p:cNvSpPr>
            <a:spLocks noGrp="1"/>
          </p:cNvSpPr>
          <p:nvPr>
            <p:ph idx="1"/>
          </p:nvPr>
        </p:nvSpPr>
        <p:spPr>
          <a:xfrm>
            <a:off x="357158" y="1285860"/>
            <a:ext cx="8501122" cy="5214974"/>
          </a:xfrm>
        </p:spPr>
        <p:txBody>
          <a:bodyPr>
            <a:normAutofit fontScale="92500" lnSpcReduction="20000"/>
          </a:bodyPr>
          <a:lstStyle/>
          <a:p>
            <a:pPr>
              <a:buNone/>
            </a:pPr>
            <a:r>
              <a:rPr lang="it-IT" dirty="0" smtClean="0"/>
              <a:t>    Queste scelte furono compiute in base a una teoria, detta </a:t>
            </a:r>
            <a:r>
              <a:rPr lang="it-IT" b="1" dirty="0" smtClean="0"/>
              <a:t>funzionalismo</a:t>
            </a:r>
            <a:r>
              <a:rPr lang="it-IT" dirty="0" smtClean="0"/>
              <a:t>, secondo la quale quanto più aumenta </a:t>
            </a:r>
            <a:r>
              <a:rPr lang="it-IT" b="1" dirty="0" smtClean="0"/>
              <a:t>l'integrazione economica</a:t>
            </a:r>
            <a:r>
              <a:rPr lang="it-IT" dirty="0" smtClean="0"/>
              <a:t> fra gli Stati membri di un'organizzazione tanto più si accresce anche il </a:t>
            </a:r>
            <a:r>
              <a:rPr lang="it-IT" b="1" dirty="0" smtClean="0"/>
              <a:t>bisogno di governo</a:t>
            </a:r>
            <a:r>
              <a:rPr lang="it-IT" dirty="0" smtClean="0"/>
              <a:t>, cioè la necessità di definire e condividere regole, procedure, istituzioni che garantiscano gli esiti economici desiderati e li consolidino. </a:t>
            </a:r>
          </a:p>
          <a:p>
            <a:pPr>
              <a:buNone/>
            </a:pPr>
            <a:r>
              <a:rPr lang="it-IT" dirty="0" smtClean="0"/>
              <a:t>    A lungo osteggiata da de Gaulle per i suoi rapporti speciali e preferenziali con gli Stati Uniti d'America, la </a:t>
            </a:r>
            <a:r>
              <a:rPr lang="it-IT" b="1" dirty="0" smtClean="0"/>
              <a:t>Gran Bretagna</a:t>
            </a:r>
            <a:r>
              <a:rPr lang="it-IT" dirty="0" smtClean="0"/>
              <a:t> vi fese il suo ingresso, unitamente a </a:t>
            </a:r>
            <a:r>
              <a:rPr lang="it-IT" b="1" dirty="0" smtClean="0"/>
              <a:t>Danimarca</a:t>
            </a:r>
            <a:r>
              <a:rPr lang="it-IT" dirty="0" smtClean="0"/>
              <a:t> e </a:t>
            </a:r>
            <a:r>
              <a:rPr lang="it-IT" b="1" dirty="0" smtClean="0"/>
              <a:t>Irlanda</a:t>
            </a:r>
            <a:r>
              <a:rPr lang="it-IT" dirty="0" smtClean="0"/>
              <a:t>, nel 1973. Il potere di attrazione del mercato e delle istituzioni europee ma della stessa democrazia, continuò prima con l'adesione della </a:t>
            </a:r>
            <a:r>
              <a:rPr lang="it-IT" b="1" dirty="0" smtClean="0"/>
              <a:t>Grecia</a:t>
            </a:r>
            <a:r>
              <a:rPr lang="it-IT" dirty="0" smtClean="0"/>
              <a:t> poi del </a:t>
            </a:r>
            <a:r>
              <a:rPr lang="it-IT" b="1" dirty="0" smtClean="0"/>
              <a:t>Portogallo</a:t>
            </a:r>
            <a:r>
              <a:rPr lang="it-IT" dirty="0" smtClean="0"/>
              <a:t> e della </a:t>
            </a:r>
            <a:r>
              <a:rPr lang="it-IT" b="1" dirty="0" smtClean="0"/>
              <a:t>Spagna</a:t>
            </a:r>
            <a:r>
              <a:rPr lang="it-IT" dirty="0" smtClean="0"/>
              <a:t>. Alle rivoluzioni democratiche della fine del Novecento, è seguito un ulteriore, grande ampliamento della Comunità nel frattempo diventata </a:t>
            </a:r>
            <a:r>
              <a:rPr lang="it-IT" b="1" dirty="0" smtClean="0"/>
              <a:t>Unione Europea.</a:t>
            </a:r>
            <a:endParaRPr lang="it-IT" dirty="0" smtClean="0"/>
          </a:p>
          <a:p>
            <a:endParaRPr lang="it-IT" dirty="0"/>
          </a:p>
        </p:txBody>
      </p:sp>
    </p:spTree>
  </p:cSld>
  <p:clrMapOvr>
    <a:masterClrMapping/>
  </p:clrMapOvr>
  <p:transition>
    <p:circl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456</TotalTime>
  <Words>2051</Words>
  <Application>Microsoft Office PowerPoint</Application>
  <PresentationFormat>Presentazione su schermo (4:3)</PresentationFormat>
  <Paragraphs>117</Paragraphs>
  <Slides>37</Slides>
  <Notes>5</Notes>
  <HiddenSlides>0</HiddenSlides>
  <MMClips>0</MMClips>
  <ScaleCrop>false</ScaleCrop>
  <HeadingPairs>
    <vt:vector size="4" baseType="variant">
      <vt:variant>
        <vt:lpstr>Tema</vt:lpstr>
      </vt:variant>
      <vt:variant>
        <vt:i4>1</vt:i4>
      </vt:variant>
      <vt:variant>
        <vt:lpstr>Titoli diapositive</vt:lpstr>
      </vt:variant>
      <vt:variant>
        <vt:i4>37</vt:i4>
      </vt:variant>
    </vt:vector>
  </HeadingPairs>
  <TitlesOfParts>
    <vt:vector size="38" baseType="lpstr">
      <vt:lpstr>Equinozio</vt:lpstr>
      <vt:lpstr>Presentazione standard di PowerPoint</vt:lpstr>
      <vt:lpstr>Presentazione standard di PowerPoint</vt:lpstr>
      <vt:lpstr>LA DEMOCRAZIA</vt:lpstr>
      <vt:lpstr>Presentazione standard di PowerPoint</vt:lpstr>
      <vt:lpstr>Presentazione standard di PowerPoint</vt:lpstr>
      <vt:lpstr>PRIMA TAPPA VERSO LA DEMOCRAZIA</vt:lpstr>
      <vt:lpstr>SECONDA TAPPA VERSO LA DEMOCRAZIA</vt:lpstr>
      <vt:lpstr>TERZA TAPPA VERSO LA DEMOCRAZIA</vt:lpstr>
      <vt:lpstr>IN CHE MODO?</vt:lpstr>
      <vt:lpstr>CHI GODEVA DEI DIRITTI POLITICI NELL’ATENE DI PERICLE? </vt:lpstr>
      <vt:lpstr>E SE UN CITTADINO SEMBRAVA ATTENTARE ALLA DEMOCRAZIA?</vt:lpstr>
      <vt:lpstr>Presentazione standard di PowerPoint</vt:lpstr>
      <vt:lpstr>QUALI SONO LE DIFFERENZE FRA DEMOCRAZIA ATENIESE E DEMOCRAZIA ATTUALE?</vt:lpstr>
      <vt:lpstr>Presentazione standard di PowerPoint</vt:lpstr>
      <vt:lpstr>Presentazione standard di PowerPoint</vt:lpstr>
      <vt:lpstr>Presentazione standard di PowerPoint</vt:lpstr>
      <vt:lpstr>Presentazione standard di PowerPoint</vt:lpstr>
      <vt:lpstr>Presentazione standard di PowerPoint</vt:lpstr>
      <vt:lpstr>L’Italia al voto</vt:lpstr>
      <vt:lpstr>Presentazione standard di PowerPoint</vt:lpstr>
      <vt:lpstr>Presentazione standard di PowerPoint</vt:lpstr>
      <vt:lpstr>Presentazione standard di PowerPoint</vt:lpstr>
      <vt:lpstr>Presentazione standard di PowerPoint</vt:lpstr>
      <vt:lpstr>I PRINCIPI SU CUI SI BASA LA NOSTRA COSTITUZIONE</vt:lpstr>
      <vt:lpstr>Presentazione standard di PowerPoint</vt:lpstr>
      <vt:lpstr>LA MAGNA CHARTA LIBERTATUM</vt:lpstr>
      <vt:lpstr>HABEAS CORPUS ACT</vt:lpstr>
      <vt:lpstr>Presentazione standard di PowerPoint</vt:lpstr>
      <vt:lpstr>LA SEPARAZIONE DEI POTERI</vt:lpstr>
      <vt:lpstr>I POTERI DELLA REGINA</vt:lpstr>
      <vt:lpstr>          LA   FORMAZIONE  DELL’EUROPA                UNITA</vt:lpstr>
      <vt:lpstr>GLOBALIZZAZIONE E SOCIETÀ APERTA </vt:lpstr>
      <vt:lpstr>LIBERA COMUNICAZIONE  E DEMOCRAZIA</vt:lpstr>
      <vt:lpstr>LE SCELTE ITALIANE DEL DOPOGUERRA</vt:lpstr>
      <vt:lpstr>LE BASI DELLO SVILUPPO E DELLA SICUREZZA EUROPEA</vt:lpstr>
      <vt:lpstr>I PRIMI PASSI DELL’UNIFICAZIONE EUROPEA</vt:lpstr>
      <vt:lpstr>AMPLIAMENTO DELLA COMUNITÀ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DEMOCRAZIA</dc:title>
  <dc:creator>Utente</dc:creator>
  <cp:lastModifiedBy>io</cp:lastModifiedBy>
  <cp:revision>43</cp:revision>
  <dcterms:created xsi:type="dcterms:W3CDTF">2015-12-11T15:37:22Z</dcterms:created>
  <dcterms:modified xsi:type="dcterms:W3CDTF">2016-02-10T23:07:41Z</dcterms:modified>
</cp:coreProperties>
</file>