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7" r:id="rId4"/>
    <p:sldId id="258" r:id="rId5"/>
    <p:sldId id="265" r:id="rId6"/>
    <p:sldId id="266" r:id="rId7"/>
    <p:sldId id="259" r:id="rId8"/>
    <p:sldId id="260" r:id="rId9"/>
    <p:sldId id="263" r:id="rId10"/>
    <p:sldId id="268" r:id="rId11"/>
    <p:sldId id="262" r:id="rId12"/>
    <p:sldId id="264" r:id="rId13"/>
    <p:sldId id="269" r:id="rId14"/>
    <p:sldId id="275" r:id="rId15"/>
    <p:sldId id="278" r:id="rId16"/>
    <p:sldId id="277" r:id="rId17"/>
    <p:sldId id="276" r:id="rId18"/>
    <p:sldId id="279" r:id="rId19"/>
    <p:sldId id="261" r:id="rId20"/>
    <p:sldId id="280" r:id="rId21"/>
    <p:sldId id="281" r:id="rId22"/>
    <p:sldId id="282" r:id="rId2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70" d="100"/>
          <a:sy n="70" d="100"/>
        </p:scale>
        <p:origin x="-138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7F49D355-16BD-4E45-BD9A-5EA878CF7CBD}" type="datetimeFigureOut">
              <a:rPr lang="it-IT" smtClean="0"/>
              <a:pPr/>
              <a:t>16/01/2016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A41E1B-4F70-4964-A407-84C68BE8251C}"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7F49D355-16BD-4E45-BD9A-5EA878CF7CBD}" type="datetimeFigureOut">
              <a:rPr lang="it-IT" smtClean="0"/>
              <a:pPr/>
              <a:t>16/01/2016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A41E1B-4F70-4964-A407-84C68BE8251C}" type="slidenum">
              <a:rPr lang="it-IT" smtClean="0"/>
              <a:pPr/>
              <a:t>‹N›</a:t>
            </a:fld>
            <a:endParaRPr lang="it-IT"/>
          </a:p>
        </p:txBody>
      </p:sp>
      <p:sp>
        <p:nvSpPr>
          <p:cNvPr id="7" name="Title 6"/>
          <p:cNvSpPr>
            <a:spLocks noGrp="1"/>
          </p:cNvSpPr>
          <p:nvPr>
            <p:ph type="title"/>
          </p:nvPr>
        </p:nvSpPr>
        <p:spPr/>
        <p:txBody>
          <a:bodyPr/>
          <a:lstStyle/>
          <a:p>
            <a:r>
              <a:rPr lang="it-IT" smtClean="0"/>
              <a:t>Fare clic per modificare lo stile del titolo</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7F49D355-16BD-4E45-BD9A-5EA878CF7CBD}" type="datetimeFigureOut">
              <a:rPr lang="it-IT" smtClean="0"/>
              <a:pPr/>
              <a:t>16/01/2016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A41E1B-4F70-4964-A407-84C68BE8251C}"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5" name="Date Placeholder 4"/>
          <p:cNvSpPr>
            <a:spLocks noGrp="1"/>
          </p:cNvSpPr>
          <p:nvPr>
            <p:ph type="dt" sz="half" idx="10"/>
          </p:nvPr>
        </p:nvSpPr>
        <p:spPr/>
        <p:txBody>
          <a:bodyPr/>
          <a:lstStyle/>
          <a:p>
            <a:fld id="{7F49D355-16BD-4E45-BD9A-5EA878CF7CBD}" type="datetimeFigureOut">
              <a:rPr lang="it-IT" smtClean="0"/>
              <a:pPr/>
              <a:t>16/01/2016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7A41E1B-4F70-4964-A407-84C68BE8251C}" type="slidenum">
              <a:rPr lang="it-IT" smtClean="0"/>
              <a:pPr/>
              <a:t>‹N›</a:t>
            </a:fld>
            <a:endParaRPr lang="it-IT"/>
          </a:p>
        </p:txBody>
      </p:sp>
      <p:sp>
        <p:nvSpPr>
          <p:cNvPr id="9" name="Content Placeholder 8"/>
          <p:cNvSpPr>
            <a:spLocks noGrp="1"/>
          </p:cNvSpPr>
          <p:nvPr>
            <p:ph sz="quarter" idx="13"/>
          </p:nvPr>
        </p:nvSpPr>
        <p:spPr>
          <a:xfrm>
            <a:off x="676655" y="2679192"/>
            <a:ext cx="3822192" cy="34472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7F49D355-16BD-4E45-BD9A-5EA878CF7CBD}" type="datetimeFigureOut">
              <a:rPr lang="it-IT" smtClean="0"/>
              <a:pPr/>
              <a:t>16/01/2016</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E7A41E1B-4F70-4964-A407-84C68BE8251C}"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Date Placeholder 2"/>
          <p:cNvSpPr>
            <a:spLocks noGrp="1"/>
          </p:cNvSpPr>
          <p:nvPr>
            <p:ph type="dt" sz="half" idx="10"/>
          </p:nvPr>
        </p:nvSpPr>
        <p:spPr/>
        <p:txBody>
          <a:bodyPr/>
          <a:lstStyle/>
          <a:p>
            <a:fld id="{7F49D355-16BD-4E45-BD9A-5EA878CF7CBD}" type="datetimeFigureOut">
              <a:rPr lang="it-IT" smtClean="0"/>
              <a:pPr/>
              <a:t>16/01/2016</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E7A41E1B-4F70-4964-A407-84C68BE8251C}"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7F49D355-16BD-4E45-BD9A-5EA878CF7CBD}" type="datetimeFigureOut">
              <a:rPr lang="it-IT" smtClean="0"/>
              <a:pPr/>
              <a:t>16/01/2016</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E7A41E1B-4F70-4964-A407-84C68BE8251C}"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7F49D355-16BD-4E45-BD9A-5EA878CF7CBD}" type="datetimeFigureOut">
              <a:rPr lang="it-IT" smtClean="0"/>
              <a:pPr/>
              <a:t>16/01/2016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7A41E1B-4F70-4964-A407-84C68BE8251C}" type="slidenum">
              <a:rPr lang="it-IT" smtClean="0"/>
              <a:pPr/>
              <a:t>‹N›</a:t>
            </a:fld>
            <a:endParaRPr lang="it-IT"/>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it-IT" smtClean="0"/>
              <a:t>Fare clic per modificare lo stile del titolo</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7F49D355-16BD-4E45-BD9A-5EA878CF7CBD}" type="datetimeFigureOut">
              <a:rPr lang="it-IT" smtClean="0"/>
              <a:pPr/>
              <a:t>16/01/2016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7A41E1B-4F70-4964-A407-84C68BE8251C}" type="slidenum">
              <a:rPr lang="it-IT" smtClean="0"/>
              <a:pPr/>
              <a:t>‹N›</a:t>
            </a:fld>
            <a:endParaRPr lang="it-IT"/>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7F49D355-16BD-4E45-BD9A-5EA878CF7CBD}" type="datetimeFigureOut">
              <a:rPr lang="it-IT" smtClean="0"/>
              <a:pPr/>
              <a:t>16/01/2016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A41E1B-4F70-4964-A407-84C68BE8251C}"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F49D355-16BD-4E45-BD9A-5EA878CF7CBD}" type="datetimeFigureOut">
              <a:rPr lang="it-IT" smtClean="0"/>
              <a:pPr/>
              <a:t>16/01/2016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A41E1B-4F70-4964-A407-84C68BE8251C}" type="slidenum">
              <a:rPr lang="it-IT" smtClean="0"/>
              <a:pPr/>
              <a:t>‹N›</a:t>
            </a:fld>
            <a:endParaRPr lang="it-IT"/>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7F49D355-16BD-4E45-BD9A-5EA878CF7CBD}" type="datetimeFigureOut">
              <a:rPr lang="it-IT" smtClean="0"/>
              <a:pPr/>
              <a:t>16/01/2016</a:t>
            </a:fld>
            <a:endParaRPr lang="it-IT"/>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it-IT"/>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E7A41E1B-4F70-4964-A407-84C68BE8251C}" type="slidenum">
              <a:rPr lang="it-IT" smtClean="0"/>
              <a:pPr/>
              <a:t>‹N›</a:t>
            </a:fld>
            <a:endParaRPr lang="it-IT"/>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audio" Target="file:///F:\democrazia\Ludovico%20Einaudi%20-%20Nuvole%20Bianche.mp3"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3568" y="548680"/>
            <a:ext cx="7772400" cy="1780108"/>
          </a:xfrm>
        </p:spPr>
        <p:txBody>
          <a:bodyPr>
            <a:normAutofit/>
          </a:bodyPr>
          <a:lstStyle/>
          <a:p>
            <a:r>
              <a:rPr lang="it-IT" sz="9600" dirty="0" smtClean="0"/>
              <a:t>La Democrazia</a:t>
            </a:r>
            <a:endParaRPr lang="it-IT" sz="9600" dirty="0"/>
          </a:p>
        </p:txBody>
      </p:sp>
      <p:pic>
        <p:nvPicPr>
          <p:cNvPr id="3" name="Immagine 2" descr="lol.jpe"/>
          <p:cNvPicPr>
            <a:picLocks noChangeAspect="1"/>
          </p:cNvPicPr>
          <p:nvPr/>
        </p:nvPicPr>
        <p:blipFill>
          <a:blip r:embed="rId3" cstate="print"/>
          <a:stretch>
            <a:fillRect/>
          </a:stretch>
        </p:blipFill>
        <p:spPr>
          <a:xfrm>
            <a:off x="1619672" y="2708920"/>
            <a:ext cx="5930011" cy="3128129"/>
          </a:xfrm>
          <a:prstGeom prst="rect">
            <a:avLst/>
          </a:prstGeom>
        </p:spPr>
      </p:pic>
      <p:pic>
        <p:nvPicPr>
          <p:cNvPr id="5" name="Ludovico Einaudi - Nuvole Bianche.mp3">
            <a:hlinkClick r:id="" action="ppaction://media"/>
          </p:cNvPr>
          <p:cNvPicPr>
            <a:picLocks noRot="1" noChangeAspect="1"/>
          </p:cNvPicPr>
          <p:nvPr>
            <a:audioFile r:link="rId1"/>
          </p:nvPr>
        </p:nvPicPr>
        <p:blipFill>
          <a:blip r:embed="rId4" cstate="print"/>
          <a:stretch>
            <a:fillRect/>
          </a:stretch>
        </p:blipFill>
        <p:spPr>
          <a:xfrm>
            <a:off x="4419600" y="3276600"/>
            <a:ext cx="304800" cy="304800"/>
          </a:xfrm>
          <a:prstGeom prst="rect">
            <a:avLst/>
          </a:prstGeom>
        </p:spPr>
      </p:pic>
    </p:spTree>
    <p:extLst>
      <p:ext uri="{BB962C8B-B14F-4D97-AF65-F5344CB8AC3E}">
        <p14:creationId xmlns:p14="http://schemas.microsoft.com/office/powerpoint/2010/main" val="3861091114"/>
      </p:ext>
    </p:extLst>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4"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to="" calcmode="lin" valueType="num">
                                      <p:cBhvr>
                                        <p:cTn id="11" dur="1" fill="hold"/>
                                        <p:tgtEl>
                                          <p:spTgt spid="3"/>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12" repeatCount="indefinite"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323528" y="1484784"/>
            <a:ext cx="7408333" cy="4137323"/>
          </a:xfrm>
        </p:spPr>
        <p:txBody>
          <a:bodyPr/>
          <a:lstStyle/>
          <a:p>
            <a:pPr marL="0" indent="0">
              <a:buNone/>
            </a:pPr>
            <a:r>
              <a:rPr lang="it-IT" sz="2200" dirty="0" smtClean="0"/>
              <a:t>La democrazia nasce ad Atene durante il V secolo a.C.  nell’età di Pericle. </a:t>
            </a:r>
          </a:p>
          <a:p>
            <a:pPr marL="0" indent="0">
              <a:buNone/>
            </a:pPr>
            <a:r>
              <a:rPr lang="it-IT" sz="2200" dirty="0" smtClean="0"/>
              <a:t>Due in particolare furono i caratteri della democrazia ateniese: </a:t>
            </a:r>
          </a:p>
          <a:p>
            <a:pPr>
              <a:buFont typeface="Arial" pitchFamily="34" charset="0"/>
              <a:buChar char="•"/>
            </a:pPr>
            <a:r>
              <a:rPr lang="it-IT" sz="2200" dirty="0" smtClean="0"/>
              <a:t>la partecipazione e il sostegno popolare alla vita politica. </a:t>
            </a:r>
          </a:p>
          <a:p>
            <a:pPr>
              <a:buFont typeface="Arial" pitchFamily="34" charset="0"/>
              <a:buChar char="•"/>
            </a:pPr>
            <a:r>
              <a:rPr lang="it-IT" sz="2200" dirty="0"/>
              <a:t>il governo </a:t>
            </a:r>
            <a:r>
              <a:rPr lang="it-IT" sz="2200" dirty="0" smtClean="0"/>
              <a:t>effettivo che </a:t>
            </a:r>
            <a:r>
              <a:rPr lang="it-IT" sz="2200" dirty="0"/>
              <a:t>non era affidato a tutto il popolo, ma soltanto agli esponenti ritenuti più meritevoli.</a:t>
            </a:r>
          </a:p>
          <a:p>
            <a:pPr>
              <a:buFont typeface="Arial" pitchFamily="34" charset="0"/>
              <a:buChar char="•"/>
            </a:pPr>
            <a:endParaRPr lang="it-IT" dirty="0" smtClean="0"/>
          </a:p>
        </p:txBody>
      </p:sp>
      <p:sp>
        <p:nvSpPr>
          <p:cNvPr id="3" name="Titolo 2"/>
          <p:cNvSpPr>
            <a:spLocks noGrp="1"/>
          </p:cNvSpPr>
          <p:nvPr>
            <p:ph type="title"/>
          </p:nvPr>
        </p:nvSpPr>
        <p:spPr>
          <a:xfrm>
            <a:off x="323528" y="188640"/>
            <a:ext cx="8229600" cy="1252728"/>
          </a:xfrm>
        </p:spPr>
        <p:txBody>
          <a:bodyPr/>
          <a:lstStyle/>
          <a:p>
            <a:r>
              <a:rPr lang="it-IT" dirty="0" smtClean="0"/>
              <a:t>Le origini della democrazia</a:t>
            </a:r>
            <a:endParaRPr lang="it-IT" dirty="0"/>
          </a:p>
        </p:txBody>
      </p:sp>
      <p:pic>
        <p:nvPicPr>
          <p:cNvPr id="5" name="Immagine 4" descr="ji.jpe"/>
          <p:cNvPicPr>
            <a:picLocks noChangeAspect="1"/>
          </p:cNvPicPr>
          <p:nvPr/>
        </p:nvPicPr>
        <p:blipFill>
          <a:blip r:embed="rId2" cstate="print"/>
          <a:stretch>
            <a:fillRect/>
          </a:stretch>
        </p:blipFill>
        <p:spPr>
          <a:xfrm>
            <a:off x="971600" y="4149080"/>
            <a:ext cx="1919858" cy="2573006"/>
          </a:xfrm>
          <a:prstGeom prst="rect">
            <a:avLst/>
          </a:prstGeom>
        </p:spPr>
      </p:pic>
      <p:pic>
        <p:nvPicPr>
          <p:cNvPr id="18434" name="Picture 2" descr="http://cdn4.vtourist.com/19/7016947-Roman_Agora_Athens.jpg?version=2"/>
          <p:cNvPicPr>
            <a:picLocks noChangeAspect="1" noChangeArrowheads="1"/>
          </p:cNvPicPr>
          <p:nvPr/>
        </p:nvPicPr>
        <p:blipFill>
          <a:blip r:embed="rId3" cstate="print"/>
          <a:srcRect/>
          <a:stretch>
            <a:fillRect/>
          </a:stretch>
        </p:blipFill>
        <p:spPr bwMode="auto">
          <a:xfrm>
            <a:off x="4139952" y="4077072"/>
            <a:ext cx="4320480" cy="2574286"/>
          </a:xfrm>
          <a:prstGeom prst="rect">
            <a:avLst/>
          </a:prstGeom>
          <a:noFill/>
        </p:spPr>
      </p:pic>
    </p:spTree>
    <p:extLst>
      <p:ext uri="{BB962C8B-B14F-4D97-AF65-F5344CB8AC3E}">
        <p14:creationId xmlns:p14="http://schemas.microsoft.com/office/powerpoint/2010/main" val="3346286038"/>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5" presetClass="entr" presetSubtype="0" fill="hold" nodeType="clickEffect">
                                  <p:stCondLst>
                                    <p:cond delay="0"/>
                                  </p:stCondLst>
                                  <p:childTnLst>
                                    <p:set>
                                      <p:cBhvr>
                                        <p:cTn id="10" dur="1" fill="hold">
                                          <p:stCondLst>
                                            <p:cond delay="0"/>
                                          </p:stCondLst>
                                        </p:cTn>
                                        <p:tgtEl>
                                          <p:spTgt spid="18434"/>
                                        </p:tgtEl>
                                        <p:attrNameLst>
                                          <p:attrName>style.visibility</p:attrName>
                                        </p:attrNameLst>
                                      </p:cBhvr>
                                      <p:to>
                                        <p:strVal val="visible"/>
                                      </p:to>
                                    </p:set>
                                    <p:anim calcmode="lin" valueType="num">
                                      <p:cBhvr>
                                        <p:cTn id="11" dur="1000" fill="hold"/>
                                        <p:tgtEl>
                                          <p:spTgt spid="18434"/>
                                        </p:tgtEl>
                                        <p:attrNameLst>
                                          <p:attrName>ppt_w</p:attrName>
                                        </p:attrNameLst>
                                      </p:cBhvr>
                                      <p:tavLst>
                                        <p:tav tm="0">
                                          <p:val>
                                            <p:strVal val="#ppt_w*0.70"/>
                                          </p:val>
                                        </p:tav>
                                        <p:tav tm="100000">
                                          <p:val>
                                            <p:strVal val="#ppt_w"/>
                                          </p:val>
                                        </p:tav>
                                      </p:tavLst>
                                    </p:anim>
                                    <p:anim calcmode="lin" valueType="num">
                                      <p:cBhvr>
                                        <p:cTn id="12" dur="1000" fill="hold"/>
                                        <p:tgtEl>
                                          <p:spTgt spid="18434"/>
                                        </p:tgtEl>
                                        <p:attrNameLst>
                                          <p:attrName>ppt_h</p:attrName>
                                        </p:attrNameLst>
                                      </p:cBhvr>
                                      <p:tavLst>
                                        <p:tav tm="0">
                                          <p:val>
                                            <p:strVal val="#ppt_h"/>
                                          </p:val>
                                        </p:tav>
                                        <p:tav tm="100000">
                                          <p:val>
                                            <p:strVal val="#ppt_h"/>
                                          </p:val>
                                        </p:tav>
                                      </p:tavLst>
                                    </p:anim>
                                    <p:animEffect transition="in" filter="fade">
                                      <p:cBhvr>
                                        <p:cTn id="13" dur="10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467544" y="1772816"/>
            <a:ext cx="6048672" cy="4824536"/>
          </a:xfrm>
        </p:spPr>
        <p:txBody>
          <a:bodyPr>
            <a:normAutofit/>
          </a:bodyPr>
          <a:lstStyle/>
          <a:p>
            <a:pPr marL="0" indent="0">
              <a:buNone/>
            </a:pPr>
            <a:r>
              <a:rPr lang="it-IT" b="1" dirty="0" smtClean="0"/>
              <a:t>IL MITO DI PROMETEO:</a:t>
            </a:r>
          </a:p>
          <a:p>
            <a:pPr marL="0" indent="0">
              <a:buNone/>
            </a:pPr>
            <a:r>
              <a:rPr lang="it-IT" sz="2200" dirty="0" smtClean="0"/>
              <a:t>Prometeo ruba il fuoco ad </a:t>
            </a:r>
            <a:r>
              <a:rPr lang="it-IT" sz="2200" dirty="0" err="1" smtClean="0"/>
              <a:t>Efesto</a:t>
            </a:r>
            <a:r>
              <a:rPr lang="it-IT" sz="2200" dirty="0" smtClean="0"/>
              <a:t> e lo </a:t>
            </a:r>
            <a:r>
              <a:rPr lang="it-IT" sz="2200" dirty="0"/>
              <a:t>dona </a:t>
            </a:r>
            <a:r>
              <a:rPr lang="it-IT" sz="2200" dirty="0" smtClean="0"/>
              <a:t>all'umanità come </a:t>
            </a:r>
            <a:r>
              <a:rPr lang="it-IT" sz="2200" dirty="0"/>
              <a:t>strumento fondamentale per il progresso della </a:t>
            </a:r>
            <a:r>
              <a:rPr lang="it-IT" sz="2200" dirty="0" smtClean="0"/>
              <a:t>civiltà. Gli uomini, così provveduti, vivevano sparsi, minacciati dalle fiere perché la loro sapienza tecnica non era sufficiente a difenderli. Così Zeus inviò Ermes per portare agli uomini l’arte politica, per farli vivere nelle città in modo pacifico.</a:t>
            </a:r>
          </a:p>
          <a:p>
            <a:pPr marL="0" indent="0">
              <a:buNone/>
            </a:pPr>
            <a:r>
              <a:rPr lang="it-IT" sz="2200" dirty="0" smtClean="0"/>
              <a:t>L’arte della politica consisteva nel pudore (il rispetto reciproco) e nella giustizia; Zeus ordinò ad Ermes di distribuire questi doni ad ogni cittadino.  </a:t>
            </a:r>
            <a:endParaRPr lang="it-IT" sz="2200" dirty="0"/>
          </a:p>
        </p:txBody>
      </p:sp>
      <p:sp>
        <p:nvSpPr>
          <p:cNvPr id="3" name="Titolo 2"/>
          <p:cNvSpPr>
            <a:spLocks noGrp="1"/>
          </p:cNvSpPr>
          <p:nvPr>
            <p:ph type="title"/>
          </p:nvPr>
        </p:nvSpPr>
        <p:spPr/>
        <p:txBody>
          <a:bodyPr>
            <a:normAutofit fontScale="90000"/>
          </a:bodyPr>
          <a:lstStyle/>
          <a:p>
            <a:r>
              <a:rPr lang="it-IT" dirty="0" smtClean="0"/>
              <a:t>Come la tecnica politica è stata distribuita a tutti gli uomini</a:t>
            </a:r>
            <a:endParaRPr lang="it-IT" dirty="0"/>
          </a:p>
        </p:txBody>
      </p:sp>
      <p:pic>
        <p:nvPicPr>
          <p:cNvPr id="4" name="Immagine 3" descr="egb.jpe"/>
          <p:cNvPicPr>
            <a:picLocks noChangeAspect="1"/>
          </p:cNvPicPr>
          <p:nvPr/>
        </p:nvPicPr>
        <p:blipFill>
          <a:blip r:embed="rId2" cstate="print"/>
          <a:stretch>
            <a:fillRect/>
          </a:stretch>
        </p:blipFill>
        <p:spPr>
          <a:xfrm>
            <a:off x="6804248" y="1772816"/>
            <a:ext cx="2160240" cy="2160240"/>
          </a:xfrm>
          <a:prstGeom prst="rect">
            <a:avLst/>
          </a:prstGeom>
        </p:spPr>
      </p:pic>
      <p:pic>
        <p:nvPicPr>
          <p:cNvPr id="5" name="Immagine 4" descr="uy.jpe"/>
          <p:cNvPicPr>
            <a:picLocks noChangeAspect="1"/>
          </p:cNvPicPr>
          <p:nvPr/>
        </p:nvPicPr>
        <p:blipFill>
          <a:blip r:embed="rId3" cstate="print"/>
          <a:stretch>
            <a:fillRect/>
          </a:stretch>
        </p:blipFill>
        <p:spPr>
          <a:xfrm>
            <a:off x="6732240" y="4149080"/>
            <a:ext cx="1905000" cy="2400300"/>
          </a:xfrm>
          <a:prstGeom prst="rect">
            <a:avLst/>
          </a:prstGeom>
        </p:spPr>
      </p:pic>
    </p:spTree>
    <p:extLst>
      <p:ext uri="{BB962C8B-B14F-4D97-AF65-F5344CB8AC3E}">
        <p14:creationId xmlns:p14="http://schemas.microsoft.com/office/powerpoint/2010/main" val="3886584675"/>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lide(fromBottom)">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Differenza tra democrazia ateniese e attuale</a:t>
            </a:r>
            <a:endParaRPr lang="it-IT" dirty="0"/>
          </a:p>
        </p:txBody>
      </p:sp>
      <p:sp>
        <p:nvSpPr>
          <p:cNvPr id="3" name="Segnaposto contenuto 2"/>
          <p:cNvSpPr>
            <a:spLocks noGrp="1"/>
          </p:cNvSpPr>
          <p:nvPr>
            <p:ph sz="quarter" idx="13"/>
          </p:nvPr>
        </p:nvSpPr>
        <p:spPr>
          <a:xfrm>
            <a:off x="683568" y="2204864"/>
            <a:ext cx="3744416" cy="4267053"/>
          </a:xfrm>
        </p:spPr>
        <p:txBody>
          <a:bodyPr>
            <a:normAutofit/>
          </a:bodyPr>
          <a:lstStyle/>
          <a:p>
            <a:pPr marL="0" indent="0">
              <a:buNone/>
            </a:pPr>
            <a:r>
              <a:rPr lang="it-IT" b="1" dirty="0" smtClean="0"/>
              <a:t>Democrazia ateniese:</a:t>
            </a:r>
          </a:p>
          <a:p>
            <a:pPr>
              <a:buFont typeface="Arial" panose="020B0604020202020204" pitchFamily="34" charset="0"/>
              <a:buChar char="•"/>
            </a:pPr>
            <a:r>
              <a:rPr lang="it-IT" u="sng" dirty="0" smtClean="0"/>
              <a:t>democrazia imperfetta</a:t>
            </a:r>
            <a:r>
              <a:rPr lang="it-IT" dirty="0" smtClean="0"/>
              <a:t>:     non era aperta a tutti, solo ai maschi adulti ed erano escluse le donne, gli schiavi e gli stranieri.</a:t>
            </a:r>
          </a:p>
          <a:p>
            <a:pPr>
              <a:buFont typeface="Arial" panose="020B0604020202020204" pitchFamily="34" charset="0"/>
              <a:buChar char="•"/>
            </a:pPr>
            <a:r>
              <a:rPr lang="it-IT" u="sng" dirty="0" smtClean="0"/>
              <a:t>democrazia diretta</a:t>
            </a:r>
            <a:r>
              <a:rPr lang="it-IT" dirty="0" smtClean="0"/>
              <a:t>: le decisioni vengono prese dalla collettività , dall’insieme di coloro che possono partecipare.</a:t>
            </a:r>
            <a:endParaRPr lang="it-IT" dirty="0"/>
          </a:p>
        </p:txBody>
      </p:sp>
      <p:sp>
        <p:nvSpPr>
          <p:cNvPr id="4" name="Segnaposto contenuto 3"/>
          <p:cNvSpPr>
            <a:spLocks noGrp="1"/>
          </p:cNvSpPr>
          <p:nvPr>
            <p:ph sz="quarter" idx="14"/>
          </p:nvPr>
        </p:nvSpPr>
        <p:spPr>
          <a:xfrm>
            <a:off x="4644008" y="2276872"/>
            <a:ext cx="3822192" cy="4353664"/>
          </a:xfrm>
        </p:spPr>
        <p:txBody>
          <a:bodyPr/>
          <a:lstStyle/>
          <a:p>
            <a:pPr marL="0" indent="0">
              <a:buNone/>
            </a:pPr>
            <a:r>
              <a:rPr lang="it-IT" b="1" dirty="0" smtClean="0"/>
              <a:t>Democrazia Italiana:</a:t>
            </a:r>
          </a:p>
          <a:p>
            <a:pPr>
              <a:buFont typeface="Arial" panose="020B0604020202020204" pitchFamily="34" charset="0"/>
              <a:buChar char="•"/>
            </a:pPr>
            <a:r>
              <a:rPr lang="it-IT" u="sng" dirty="0" smtClean="0"/>
              <a:t>rappresentativa</a:t>
            </a:r>
            <a:r>
              <a:rPr lang="it-IT" dirty="0" smtClean="0"/>
              <a:t>: votiamo i nostri rappresentanti della Camera del </a:t>
            </a:r>
            <a:r>
              <a:rPr lang="it-IT" dirty="0"/>
              <a:t>S</a:t>
            </a:r>
            <a:r>
              <a:rPr lang="it-IT" dirty="0" smtClean="0"/>
              <a:t>enato, quindi le leggi non sono emanate direttamente dal popolo.</a:t>
            </a:r>
          </a:p>
          <a:p>
            <a:endParaRPr lang="it-IT" dirty="0"/>
          </a:p>
        </p:txBody>
      </p:sp>
    </p:spTree>
    <p:extLst>
      <p:ext uri="{BB962C8B-B14F-4D97-AF65-F5344CB8AC3E}">
        <p14:creationId xmlns:p14="http://schemas.microsoft.com/office/powerpoint/2010/main" val="3909809397"/>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467544" y="2276872"/>
            <a:ext cx="5616624" cy="4248472"/>
          </a:xfrm>
        </p:spPr>
        <p:txBody>
          <a:bodyPr>
            <a:normAutofit fontScale="92500" lnSpcReduction="10000"/>
          </a:bodyPr>
          <a:lstStyle/>
          <a:p>
            <a:r>
              <a:rPr lang="it-IT" sz="2200" dirty="0" smtClean="0"/>
              <a:t>Rousseau riteneva che gli uomini fossero tutti uguali e che dovessero avere una propria posizione nella società. Egli criticava il progresso e lo sviluppo della civiltà con il relativo sorgere della proprietà privata, fattore discriminante fra gli uomini.</a:t>
            </a:r>
          </a:p>
          <a:p>
            <a:r>
              <a:rPr lang="it-IT" sz="2200" dirty="0" smtClean="0"/>
              <a:t>Rousseau parlava di una democrazia diretta. Egli sosteneva che tutti dovessero partecipare alla vita politica, esprimendo quindi le proprie opinioni. La democrazia doveva dare l’opportunità di arrivare ad un punto di incontro tra le diverse idee (volontà generale). Questo permetteva a tutti di non essere sovrastati dagli altri.</a:t>
            </a:r>
            <a:endParaRPr lang="it-IT" sz="2200" dirty="0"/>
          </a:p>
        </p:txBody>
      </p:sp>
      <p:sp>
        <p:nvSpPr>
          <p:cNvPr id="3" name="Titolo 2"/>
          <p:cNvSpPr>
            <a:spLocks noGrp="1"/>
          </p:cNvSpPr>
          <p:nvPr>
            <p:ph type="title"/>
          </p:nvPr>
        </p:nvSpPr>
        <p:spPr/>
        <p:txBody>
          <a:bodyPr/>
          <a:lstStyle/>
          <a:p>
            <a:r>
              <a:rPr lang="it-IT" dirty="0" smtClean="0"/>
              <a:t>Rousseau (1712- 1778)</a:t>
            </a:r>
            <a:endParaRPr lang="it-IT" dirty="0"/>
          </a:p>
        </p:txBody>
      </p:sp>
      <p:sp>
        <p:nvSpPr>
          <p:cNvPr id="15362" name="AutoShape 2" descr="Risultati immagini per rousseau"/>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5" name="Immagine 4" descr="drhc.jpe"/>
          <p:cNvPicPr>
            <a:picLocks noChangeAspect="1"/>
          </p:cNvPicPr>
          <p:nvPr/>
        </p:nvPicPr>
        <p:blipFill>
          <a:blip r:embed="rId2" cstate="print"/>
          <a:stretch>
            <a:fillRect/>
          </a:stretch>
        </p:blipFill>
        <p:spPr>
          <a:xfrm>
            <a:off x="6444208" y="2564904"/>
            <a:ext cx="2232248" cy="3113399"/>
          </a:xfrm>
          <a:prstGeom prst="rect">
            <a:avLst/>
          </a:prstGeom>
        </p:spPr>
      </p:pic>
    </p:spTree>
    <p:extLst>
      <p:ext uri="{BB962C8B-B14F-4D97-AF65-F5344CB8AC3E}">
        <p14:creationId xmlns:p14="http://schemas.microsoft.com/office/powerpoint/2010/main" val="697258081"/>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plus(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4294967295"/>
          </p:nvPr>
        </p:nvSpPr>
        <p:spPr>
          <a:xfrm>
            <a:off x="755576" y="1700808"/>
            <a:ext cx="7416800" cy="4248150"/>
          </a:xfrm>
        </p:spPr>
        <p:txBody>
          <a:bodyPr>
            <a:normAutofit/>
          </a:bodyPr>
          <a:lstStyle/>
          <a:p>
            <a:r>
              <a:rPr lang="it-IT" dirty="0" smtClean="0"/>
              <a:t>Democrazia Diretta per Rousseau:</a:t>
            </a:r>
          </a:p>
          <a:p>
            <a:pPr>
              <a:buFont typeface="Arial" pitchFamily="34" charset="0"/>
              <a:buChar char="•"/>
            </a:pPr>
            <a:r>
              <a:rPr lang="it-IT" dirty="0" smtClean="0"/>
              <a:t>L’uomo è buono e ha pochi bisogni essenziali;</a:t>
            </a:r>
          </a:p>
          <a:p>
            <a:pPr>
              <a:buFont typeface="Arial" pitchFamily="34" charset="0"/>
              <a:buChar char="•"/>
            </a:pPr>
            <a:r>
              <a:rPr lang="it-IT" dirty="0" smtClean="0"/>
              <a:t>La civiltà corrompe gli uomini;</a:t>
            </a:r>
          </a:p>
          <a:p>
            <a:pPr>
              <a:buFont typeface="Arial" pitchFamily="34" charset="0"/>
              <a:buChar char="•"/>
            </a:pPr>
            <a:r>
              <a:rPr lang="it-IT" dirty="0" smtClean="0"/>
              <a:t>C’è bisogno di una volontà generale;</a:t>
            </a:r>
          </a:p>
          <a:p>
            <a:pPr>
              <a:buFont typeface="Arial" pitchFamily="34" charset="0"/>
              <a:buChar char="•"/>
            </a:pPr>
            <a:endParaRPr lang="it-IT" dirty="0"/>
          </a:p>
          <a:p>
            <a:pPr marL="0" indent="0" algn="ctr">
              <a:buNone/>
            </a:pPr>
            <a:r>
              <a:rPr lang="it-IT" sz="4000" dirty="0" smtClean="0"/>
              <a:t>L’antidoto contro i pericoli della democrazia è l’essere se stessi</a:t>
            </a:r>
            <a:endParaRPr lang="it-IT" sz="4000" dirty="0"/>
          </a:p>
        </p:txBody>
      </p:sp>
    </p:spTree>
    <p:extLst>
      <p:ext uri="{BB962C8B-B14F-4D97-AF65-F5344CB8AC3E}">
        <p14:creationId xmlns:p14="http://schemas.microsoft.com/office/powerpoint/2010/main" val="4154164997"/>
      </p:ext>
    </p:extLst>
  </p:cSld>
  <p:clrMapOvr>
    <a:masterClrMapping/>
  </p:clrMapOvr>
  <p:transition>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467544" y="2060848"/>
            <a:ext cx="5976664" cy="4464496"/>
          </a:xfrm>
        </p:spPr>
        <p:txBody>
          <a:bodyPr>
            <a:normAutofit/>
          </a:bodyPr>
          <a:lstStyle/>
          <a:p>
            <a:pPr marL="0" indent="0" algn="ctr">
              <a:buNone/>
            </a:pPr>
            <a:r>
              <a:rPr lang="it-IT" sz="2200" dirty="0" smtClean="0"/>
              <a:t>Le società secondo Popper si dividono in aperte e chiuse.</a:t>
            </a:r>
          </a:p>
          <a:p>
            <a:pPr marL="0" indent="0">
              <a:buNone/>
            </a:pPr>
            <a:r>
              <a:rPr lang="it-IT" sz="2200" b="1" dirty="0" smtClean="0"/>
              <a:t>Società chiuse</a:t>
            </a:r>
            <a:r>
              <a:rPr lang="it-IT" sz="2200" dirty="0" smtClean="0"/>
              <a:t>:</a:t>
            </a:r>
          </a:p>
          <a:p>
            <a:pPr marL="0" indent="0">
              <a:buNone/>
            </a:pPr>
            <a:r>
              <a:rPr lang="it-IT" sz="2200" dirty="0" smtClean="0"/>
              <a:t>Tutte le forme di dittatura (monarchia assoluta, fascismo, nazismo, comunismo, </a:t>
            </a:r>
            <a:r>
              <a:rPr lang="it-IT" sz="2200" dirty="0"/>
              <a:t>I</a:t>
            </a:r>
            <a:r>
              <a:rPr lang="it-IT" sz="2200" dirty="0" smtClean="0"/>
              <a:t>sis)</a:t>
            </a:r>
          </a:p>
          <a:p>
            <a:pPr>
              <a:buFont typeface="Arial" pitchFamily="34" charset="0"/>
              <a:buChar char="•"/>
            </a:pPr>
            <a:r>
              <a:rPr lang="it-IT" sz="2200" dirty="0" smtClean="0"/>
              <a:t>Ideologie estremiste</a:t>
            </a:r>
          </a:p>
          <a:p>
            <a:pPr>
              <a:buFont typeface="Arial" pitchFamily="34" charset="0"/>
              <a:buChar char="•"/>
            </a:pPr>
            <a:r>
              <a:rPr lang="it-IT" sz="2200" dirty="0" smtClean="0"/>
              <a:t>Non è possibile la libertà di pensiero</a:t>
            </a:r>
          </a:p>
          <a:p>
            <a:pPr>
              <a:buFont typeface="Arial" pitchFamily="34" charset="0"/>
              <a:buChar char="•"/>
            </a:pPr>
            <a:r>
              <a:rPr lang="it-IT" sz="2200" dirty="0" smtClean="0"/>
              <a:t>Vivono un’idea che considerano perfetta e il cittadino deve uniformarsi ad essa</a:t>
            </a:r>
          </a:p>
          <a:p>
            <a:pPr>
              <a:buFont typeface="Arial" pitchFamily="34" charset="0"/>
              <a:buChar char="•"/>
            </a:pPr>
            <a:r>
              <a:rPr lang="it-IT" sz="2200" dirty="0" smtClean="0"/>
              <a:t>Il dissenso viene represso con strumenti coercitivi e con condanne a morte</a:t>
            </a:r>
          </a:p>
          <a:p>
            <a:pPr>
              <a:buFont typeface="Arial" pitchFamily="34" charset="0"/>
              <a:buChar char="•"/>
            </a:pPr>
            <a:endParaRPr lang="it-IT" dirty="0"/>
          </a:p>
          <a:p>
            <a:pPr>
              <a:buFont typeface="Arial" pitchFamily="34" charset="0"/>
              <a:buChar char="•"/>
            </a:pPr>
            <a:endParaRPr lang="it-IT" dirty="0" smtClean="0"/>
          </a:p>
          <a:p>
            <a:pPr>
              <a:buFont typeface="Arial" pitchFamily="34" charset="0"/>
              <a:buChar char="•"/>
            </a:pPr>
            <a:endParaRPr lang="it-IT" dirty="0"/>
          </a:p>
        </p:txBody>
      </p:sp>
      <p:sp>
        <p:nvSpPr>
          <p:cNvPr id="3" name="Titolo 2"/>
          <p:cNvSpPr>
            <a:spLocks noGrp="1"/>
          </p:cNvSpPr>
          <p:nvPr>
            <p:ph type="title"/>
          </p:nvPr>
        </p:nvSpPr>
        <p:spPr>
          <a:xfrm>
            <a:off x="467544" y="260648"/>
            <a:ext cx="8229600" cy="1252728"/>
          </a:xfrm>
        </p:spPr>
        <p:txBody>
          <a:bodyPr/>
          <a:lstStyle/>
          <a:p>
            <a:r>
              <a:rPr lang="it-IT" dirty="0" smtClean="0"/>
              <a:t>Karl Popper (1902-1994)</a:t>
            </a:r>
            <a:endParaRPr lang="it-IT" dirty="0"/>
          </a:p>
        </p:txBody>
      </p:sp>
      <p:pic>
        <p:nvPicPr>
          <p:cNvPr id="4" name="Immagine 3" descr="e4.jpg"/>
          <p:cNvPicPr>
            <a:picLocks noChangeAspect="1"/>
          </p:cNvPicPr>
          <p:nvPr/>
        </p:nvPicPr>
        <p:blipFill>
          <a:blip r:embed="rId2" cstate="print"/>
          <a:stretch>
            <a:fillRect/>
          </a:stretch>
        </p:blipFill>
        <p:spPr>
          <a:xfrm>
            <a:off x="6228184" y="2433017"/>
            <a:ext cx="2656407" cy="4164335"/>
          </a:xfrm>
          <a:prstGeom prst="rect">
            <a:avLst/>
          </a:prstGeom>
        </p:spPr>
      </p:pic>
    </p:spTree>
    <p:extLst>
      <p:ext uri="{BB962C8B-B14F-4D97-AF65-F5344CB8AC3E}">
        <p14:creationId xmlns:p14="http://schemas.microsoft.com/office/powerpoint/2010/main" val="1241618855"/>
      </p:ext>
    </p:extLst>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4294967295"/>
          </p:nvPr>
        </p:nvSpPr>
        <p:spPr>
          <a:xfrm>
            <a:off x="395536" y="1628800"/>
            <a:ext cx="8640762" cy="4897438"/>
          </a:xfrm>
        </p:spPr>
        <p:txBody>
          <a:bodyPr>
            <a:normAutofit lnSpcReduction="10000"/>
          </a:bodyPr>
          <a:lstStyle/>
          <a:p>
            <a:pPr marL="0" indent="0">
              <a:buNone/>
            </a:pPr>
            <a:r>
              <a:rPr lang="it-IT" b="1" dirty="0" smtClean="0"/>
              <a:t>Società</a:t>
            </a:r>
            <a:r>
              <a:rPr lang="it-IT" sz="2800" b="1" dirty="0" smtClean="0"/>
              <a:t> </a:t>
            </a:r>
            <a:r>
              <a:rPr lang="it-IT" b="1" dirty="0" smtClean="0"/>
              <a:t>aperta</a:t>
            </a:r>
            <a:r>
              <a:rPr lang="it-IT" sz="2800" b="1" dirty="0" smtClean="0"/>
              <a:t>: </a:t>
            </a:r>
          </a:p>
          <a:p>
            <a:pPr>
              <a:buFont typeface="Arial" panose="020B0604020202020204" pitchFamily="34" charset="0"/>
              <a:buChar char="•"/>
            </a:pPr>
            <a:r>
              <a:rPr lang="it-IT" dirty="0"/>
              <a:t>D</a:t>
            </a:r>
            <a:r>
              <a:rPr lang="it-IT" dirty="0" smtClean="0"/>
              <a:t>emocrazia</a:t>
            </a:r>
          </a:p>
          <a:p>
            <a:pPr>
              <a:buFont typeface="Arial" panose="020B0604020202020204" pitchFamily="34" charset="0"/>
              <a:buChar char="•"/>
            </a:pPr>
            <a:r>
              <a:rPr lang="it-IT" dirty="0" smtClean="0"/>
              <a:t>Secondo l’idea di Popper le società aperte riducono i danni scegliendo il male minore rispetto alle società chiuse. Questo non perché il sistema democratico sia perfetto, ma perché all’interno di esso è possibile:</a:t>
            </a:r>
          </a:p>
          <a:p>
            <a:pPr lvl="1">
              <a:buFont typeface="Wingdings" panose="05000000000000000000" pitchFamily="2" charset="2"/>
              <a:buChar char="§"/>
            </a:pPr>
            <a:r>
              <a:rPr lang="it-IT" dirty="0" smtClean="0"/>
              <a:t>La critica</a:t>
            </a:r>
          </a:p>
          <a:p>
            <a:pPr lvl="1">
              <a:buFont typeface="Wingdings" panose="05000000000000000000" pitchFamily="2" charset="2"/>
              <a:buChar char="§"/>
            </a:pPr>
            <a:r>
              <a:rPr lang="it-IT" dirty="0" smtClean="0"/>
              <a:t>Il dissenso</a:t>
            </a:r>
          </a:p>
          <a:p>
            <a:pPr lvl="1">
              <a:buFont typeface="Wingdings" panose="05000000000000000000" pitchFamily="2" charset="2"/>
              <a:buChar char="§"/>
            </a:pPr>
            <a:r>
              <a:rPr lang="it-IT" dirty="0" smtClean="0"/>
              <a:t>La libertà di parola</a:t>
            </a:r>
          </a:p>
          <a:p>
            <a:pPr marL="0" indent="0">
              <a:buNone/>
            </a:pPr>
            <a:r>
              <a:rPr lang="it-IT" dirty="0" smtClean="0"/>
              <a:t>Questi tre punti vengono permessi attraverso la magistratura e la libertà di stampa.</a:t>
            </a:r>
          </a:p>
          <a:p>
            <a:pPr marL="0" indent="0">
              <a:buNone/>
            </a:pPr>
            <a:r>
              <a:rPr lang="it-IT" dirty="0" smtClean="0"/>
              <a:t>Per essere un cittadino democratico bisogna sviluppare il proprio senso critico e si deve porre come obiettivo la ricerca.</a:t>
            </a:r>
            <a:endParaRPr lang="it-IT" dirty="0"/>
          </a:p>
        </p:txBody>
      </p:sp>
    </p:spTree>
    <p:extLst>
      <p:ext uri="{BB962C8B-B14F-4D97-AF65-F5344CB8AC3E}">
        <p14:creationId xmlns:p14="http://schemas.microsoft.com/office/powerpoint/2010/main" val="520040103"/>
      </p:ext>
    </p:extLst>
  </p:cSld>
  <p:clrMapOvr>
    <a:masterClrMapping/>
  </p:clrMapOvr>
  <p:transition>
    <p:checker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611560" y="1988840"/>
            <a:ext cx="5256584" cy="4536504"/>
          </a:xfrm>
        </p:spPr>
        <p:txBody>
          <a:bodyPr>
            <a:normAutofit lnSpcReduction="10000"/>
          </a:bodyPr>
          <a:lstStyle/>
          <a:p>
            <a:pPr marL="0" indent="0">
              <a:buNone/>
            </a:pPr>
            <a:r>
              <a:rPr lang="it-IT" sz="2200" dirty="0" smtClean="0"/>
              <a:t>Gli anni successivi alla seconda </a:t>
            </a:r>
            <a:r>
              <a:rPr lang="it-IT" sz="2200" dirty="0"/>
              <a:t>G</a:t>
            </a:r>
            <a:r>
              <a:rPr lang="it-IT" sz="2200" dirty="0" smtClean="0"/>
              <a:t>uerra </a:t>
            </a:r>
            <a:r>
              <a:rPr lang="it-IT" sz="2200" dirty="0"/>
              <a:t>M</a:t>
            </a:r>
            <a:r>
              <a:rPr lang="it-IT" sz="2200" dirty="0" smtClean="0"/>
              <a:t>ondiale, principalmente il 1946 e il 1947 sono anni di grande importanza per la </a:t>
            </a:r>
            <a:r>
              <a:rPr lang="it-IT" sz="2200" dirty="0"/>
              <a:t>c</a:t>
            </a:r>
            <a:r>
              <a:rPr lang="it-IT" sz="2200" dirty="0" smtClean="0"/>
              <a:t>ostituzione della Repubblica </a:t>
            </a:r>
            <a:r>
              <a:rPr lang="it-IT" sz="2200" dirty="0"/>
              <a:t>I</a:t>
            </a:r>
            <a:r>
              <a:rPr lang="it-IT" sz="2200" dirty="0" smtClean="0"/>
              <a:t>taliana:</a:t>
            </a:r>
          </a:p>
          <a:p>
            <a:pPr>
              <a:buFont typeface="Arial" pitchFamily="34" charset="0"/>
              <a:buChar char="•"/>
            </a:pPr>
            <a:r>
              <a:rPr lang="it-IT" sz="2200" dirty="0" smtClean="0"/>
              <a:t>1946: referendum del popolo per scegliere tra la repubblica e la monarchia, con conseguente scelta della repubblica;</a:t>
            </a:r>
          </a:p>
          <a:p>
            <a:pPr>
              <a:buFont typeface="Arial" pitchFamily="34" charset="0"/>
              <a:buChar char="•"/>
            </a:pPr>
            <a:r>
              <a:rPr lang="it-IT" sz="2200" dirty="0" smtClean="0"/>
              <a:t>1947: avviene la promulgazione della Costituzione </a:t>
            </a:r>
            <a:r>
              <a:rPr lang="it-IT" sz="2200" dirty="0"/>
              <a:t>I</a:t>
            </a:r>
            <a:r>
              <a:rPr lang="it-IT" sz="2200" dirty="0" smtClean="0"/>
              <a:t>taliana, redatta dai «padri costituenti» , che avevano prospettive differenti in quanto appartenevano ad ideologie diverse.</a:t>
            </a:r>
            <a:endParaRPr lang="it-IT" sz="2200" dirty="0"/>
          </a:p>
        </p:txBody>
      </p:sp>
      <p:sp>
        <p:nvSpPr>
          <p:cNvPr id="3" name="Titolo 2"/>
          <p:cNvSpPr>
            <a:spLocks noGrp="1"/>
          </p:cNvSpPr>
          <p:nvPr>
            <p:ph type="title"/>
          </p:nvPr>
        </p:nvSpPr>
        <p:spPr/>
        <p:txBody>
          <a:bodyPr/>
          <a:lstStyle/>
          <a:p>
            <a:r>
              <a:rPr lang="it-IT" dirty="0" smtClean="0"/>
              <a:t>La </a:t>
            </a:r>
            <a:r>
              <a:rPr lang="it-IT" dirty="0"/>
              <a:t>C</a:t>
            </a:r>
            <a:r>
              <a:rPr lang="it-IT" dirty="0" smtClean="0"/>
              <a:t>ostituzione </a:t>
            </a:r>
            <a:r>
              <a:rPr lang="it-IT" dirty="0"/>
              <a:t>I</a:t>
            </a:r>
            <a:r>
              <a:rPr lang="it-IT" dirty="0" smtClean="0"/>
              <a:t>taliana</a:t>
            </a:r>
            <a:endParaRPr lang="it-IT" dirty="0"/>
          </a:p>
        </p:txBody>
      </p:sp>
      <p:pic>
        <p:nvPicPr>
          <p:cNvPr id="4" name="Immagine 3" descr="rg.jpg"/>
          <p:cNvPicPr>
            <a:picLocks noChangeAspect="1"/>
          </p:cNvPicPr>
          <p:nvPr/>
        </p:nvPicPr>
        <p:blipFill>
          <a:blip r:embed="rId2" cstate="print"/>
          <a:stretch>
            <a:fillRect/>
          </a:stretch>
        </p:blipFill>
        <p:spPr>
          <a:xfrm>
            <a:off x="5940152" y="2996952"/>
            <a:ext cx="2927214" cy="3284984"/>
          </a:xfrm>
          <a:prstGeom prst="rect">
            <a:avLst/>
          </a:prstGeom>
        </p:spPr>
      </p:pic>
    </p:spTree>
    <p:extLst>
      <p:ext uri="{BB962C8B-B14F-4D97-AF65-F5344CB8AC3E}">
        <p14:creationId xmlns:p14="http://schemas.microsoft.com/office/powerpoint/2010/main" val="669384000"/>
      </p:ext>
    </p:extLst>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467544" y="2276872"/>
            <a:ext cx="5328592" cy="4392488"/>
          </a:xfrm>
        </p:spPr>
        <p:txBody>
          <a:bodyPr>
            <a:normAutofit/>
          </a:bodyPr>
          <a:lstStyle/>
          <a:p>
            <a:pPr marL="0" indent="0">
              <a:buNone/>
            </a:pPr>
            <a:r>
              <a:rPr lang="it-IT" sz="2100" dirty="0" smtClean="0"/>
              <a:t>La realizzazione della Costituzione fu possibile solo grazie al raggiungimento di un compromesso fra </a:t>
            </a:r>
            <a:r>
              <a:rPr lang="it-IT" sz="2100" dirty="0"/>
              <a:t>i diversi partiti del comitato di liberazione </a:t>
            </a:r>
            <a:r>
              <a:rPr lang="it-IT" sz="2100" dirty="0" smtClean="0"/>
              <a:t>nazionale; l’accordo ebbe come punto d’incontro </a:t>
            </a:r>
            <a:r>
              <a:rPr lang="it-IT" sz="2100" b="1" dirty="0" smtClean="0"/>
              <a:t>il valore della persona umana </a:t>
            </a:r>
            <a:r>
              <a:rPr lang="it-IT" sz="2100" dirty="0" smtClean="0"/>
              <a:t>e lo </a:t>
            </a:r>
            <a:r>
              <a:rPr lang="it-IT" sz="2100" b="1" dirty="0" smtClean="0"/>
              <a:t>Stato sociale</a:t>
            </a:r>
            <a:r>
              <a:rPr lang="it-IT" sz="2100" dirty="0" smtClean="0"/>
              <a:t>.</a:t>
            </a:r>
          </a:p>
          <a:p>
            <a:pPr marL="0" indent="0">
              <a:buNone/>
            </a:pPr>
            <a:r>
              <a:rPr lang="it-IT" sz="2100" b="1" dirty="0" smtClean="0"/>
              <a:t>Il </a:t>
            </a:r>
            <a:r>
              <a:rPr lang="it-IT" sz="2100" b="1" dirty="0"/>
              <a:t>compromesso fu la condizione dell'approvazione unitaria della </a:t>
            </a:r>
            <a:r>
              <a:rPr lang="it-IT" sz="2100" b="1" dirty="0" smtClean="0"/>
              <a:t>Costituzione.</a:t>
            </a:r>
            <a:endParaRPr lang="it-IT" sz="2100" b="1" dirty="0"/>
          </a:p>
          <a:p>
            <a:pPr marL="0" indent="0">
              <a:buNone/>
            </a:pPr>
            <a:r>
              <a:rPr lang="it-IT" sz="2100" dirty="0" smtClean="0"/>
              <a:t>Essa risultò così il </a:t>
            </a:r>
            <a:r>
              <a:rPr lang="it-IT" sz="2100" dirty="0"/>
              <a:t>prodotto dello sforzo unitario che le forze politiche fecero, dopo la fine del fascismo, per creare uno Stato che fosse di tutti, cioè uno stato </a:t>
            </a:r>
            <a:r>
              <a:rPr lang="it-IT" sz="2100" dirty="0" smtClean="0"/>
              <a:t>democratico.</a:t>
            </a:r>
            <a:endParaRPr lang="it-IT" sz="2100" dirty="0"/>
          </a:p>
        </p:txBody>
      </p:sp>
      <p:sp>
        <p:nvSpPr>
          <p:cNvPr id="3" name="Titolo 2"/>
          <p:cNvSpPr>
            <a:spLocks noGrp="1"/>
          </p:cNvSpPr>
          <p:nvPr>
            <p:ph type="title"/>
          </p:nvPr>
        </p:nvSpPr>
        <p:spPr/>
        <p:txBody>
          <a:bodyPr>
            <a:normAutofit fontScale="90000"/>
          </a:bodyPr>
          <a:lstStyle/>
          <a:p>
            <a:r>
              <a:rPr lang="it-IT" dirty="0" smtClean="0"/>
              <a:t>La Costituzione come compromesso</a:t>
            </a:r>
            <a:endParaRPr lang="it-IT" dirty="0"/>
          </a:p>
        </p:txBody>
      </p:sp>
      <p:pic>
        <p:nvPicPr>
          <p:cNvPr id="10242" name="Picture 2" descr="http://www.alfonsopascale.it/wp-content/uploads/2009/02/costituzione.jpg"/>
          <p:cNvPicPr>
            <a:picLocks noChangeAspect="1" noChangeArrowheads="1"/>
          </p:cNvPicPr>
          <p:nvPr/>
        </p:nvPicPr>
        <p:blipFill>
          <a:blip r:embed="rId2" cstate="print"/>
          <a:srcRect/>
          <a:stretch>
            <a:fillRect/>
          </a:stretch>
        </p:blipFill>
        <p:spPr bwMode="auto">
          <a:xfrm>
            <a:off x="5724128" y="3140968"/>
            <a:ext cx="3150597" cy="2736304"/>
          </a:xfrm>
          <a:prstGeom prst="rect">
            <a:avLst/>
          </a:prstGeom>
          <a:noFill/>
        </p:spPr>
      </p:pic>
    </p:spTree>
    <p:extLst>
      <p:ext uri="{BB962C8B-B14F-4D97-AF65-F5344CB8AC3E}">
        <p14:creationId xmlns:p14="http://schemas.microsoft.com/office/powerpoint/2010/main" val="266281777"/>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1000" fill="hold"/>
                                        <p:tgtEl>
                                          <p:spTgt spid="10242"/>
                                        </p:tgtEl>
                                        <p:attrNameLst>
                                          <p:attrName>ppt_w</p:attrName>
                                        </p:attrNameLst>
                                      </p:cBhvr>
                                      <p:tavLst>
                                        <p:tav tm="0">
                                          <p:val>
                                            <p:strVal val="#ppt_w*0.70"/>
                                          </p:val>
                                        </p:tav>
                                        <p:tav tm="100000">
                                          <p:val>
                                            <p:strVal val="#ppt_w"/>
                                          </p:val>
                                        </p:tav>
                                      </p:tavLst>
                                    </p:anim>
                                    <p:anim calcmode="lin" valueType="num">
                                      <p:cBhvr>
                                        <p:cTn id="8" dur="1000" fill="hold"/>
                                        <p:tgtEl>
                                          <p:spTgt spid="10242"/>
                                        </p:tgtEl>
                                        <p:attrNameLst>
                                          <p:attrName>ppt_h</p:attrName>
                                        </p:attrNameLst>
                                      </p:cBhvr>
                                      <p:tavLst>
                                        <p:tav tm="0">
                                          <p:val>
                                            <p:strVal val="#ppt_h"/>
                                          </p:val>
                                        </p:tav>
                                        <p:tav tm="100000">
                                          <p:val>
                                            <p:strVal val="#ppt_h"/>
                                          </p:val>
                                        </p:tav>
                                      </p:tavLst>
                                    </p:anim>
                                    <p:animEffect transition="in" filter="fade">
                                      <p:cBhvr>
                                        <p:cTn id="9" dur="10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611561" y="2204864"/>
            <a:ext cx="4752528" cy="4176464"/>
          </a:xfrm>
        </p:spPr>
        <p:txBody>
          <a:bodyPr/>
          <a:lstStyle/>
          <a:p>
            <a:pPr marL="0" indent="0">
              <a:buNone/>
            </a:pPr>
            <a:r>
              <a:rPr lang="it-IT" sz="2800" dirty="0" smtClean="0"/>
              <a:t>L’Italia è una repubblica democratica rappresentativa divisa in tre corpi principali:</a:t>
            </a:r>
          </a:p>
          <a:p>
            <a:pPr>
              <a:buFont typeface="Arial" pitchFamily="34" charset="0"/>
              <a:buChar char="•"/>
            </a:pPr>
            <a:r>
              <a:rPr lang="it-IT" sz="2800" dirty="0" smtClean="0"/>
              <a:t>Parlamento: potere legislativo;</a:t>
            </a:r>
          </a:p>
          <a:p>
            <a:pPr>
              <a:buFont typeface="Arial" pitchFamily="34" charset="0"/>
              <a:buChar char="•"/>
            </a:pPr>
            <a:r>
              <a:rPr lang="it-IT" sz="2800" dirty="0" smtClean="0"/>
              <a:t>Governo: potere esecutivo;</a:t>
            </a:r>
          </a:p>
          <a:p>
            <a:pPr>
              <a:buFont typeface="Arial" pitchFamily="34" charset="0"/>
              <a:buChar char="•"/>
            </a:pPr>
            <a:r>
              <a:rPr lang="it-IT" sz="2800" dirty="0" smtClean="0"/>
              <a:t>Magistratura: potere giudiziario;</a:t>
            </a:r>
          </a:p>
          <a:p>
            <a:pPr marL="0" indent="0">
              <a:buNone/>
            </a:pPr>
            <a:endParaRPr lang="it-IT" dirty="0"/>
          </a:p>
        </p:txBody>
      </p:sp>
      <p:sp>
        <p:nvSpPr>
          <p:cNvPr id="3" name="Titolo 2"/>
          <p:cNvSpPr>
            <a:spLocks noGrp="1"/>
          </p:cNvSpPr>
          <p:nvPr>
            <p:ph type="title"/>
          </p:nvPr>
        </p:nvSpPr>
        <p:spPr/>
        <p:txBody>
          <a:bodyPr/>
          <a:lstStyle/>
          <a:p>
            <a:r>
              <a:rPr lang="it-IT" dirty="0" smtClean="0"/>
              <a:t>Repubblica Italiana</a:t>
            </a:r>
            <a:endParaRPr lang="it-IT" dirty="0"/>
          </a:p>
        </p:txBody>
      </p:sp>
      <p:pic>
        <p:nvPicPr>
          <p:cNvPr id="9224" name="Picture 8" descr="http://cdn.playbuzz.com/cdn/9f915766-3f83-4308-84ce-f268b5df8cfe/07cb85b8-d728-4485-9e68-e380b26735e1.png"/>
          <p:cNvPicPr>
            <a:picLocks noChangeAspect="1" noChangeArrowheads="1"/>
          </p:cNvPicPr>
          <p:nvPr/>
        </p:nvPicPr>
        <p:blipFill>
          <a:blip r:embed="rId2" cstate="print"/>
          <a:srcRect/>
          <a:stretch>
            <a:fillRect/>
          </a:stretch>
        </p:blipFill>
        <p:spPr bwMode="auto">
          <a:xfrm>
            <a:off x="5148064" y="2276872"/>
            <a:ext cx="3824536" cy="3824536"/>
          </a:xfrm>
          <a:prstGeom prst="rect">
            <a:avLst/>
          </a:prstGeom>
          <a:noFill/>
        </p:spPr>
      </p:pic>
    </p:spTree>
    <p:extLst>
      <p:ext uri="{BB962C8B-B14F-4D97-AF65-F5344CB8AC3E}">
        <p14:creationId xmlns:p14="http://schemas.microsoft.com/office/powerpoint/2010/main" val="1197236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9224"/>
                                        </p:tgtEl>
                                        <p:attrNameLst>
                                          <p:attrName>style.visibility</p:attrName>
                                        </p:attrNameLst>
                                      </p:cBhvr>
                                      <p:to>
                                        <p:strVal val="visible"/>
                                      </p:to>
                                    </p:set>
                                    <p:animEffect transition="in" filter="diamond(in)">
                                      <p:cBhvr>
                                        <p:cTn id="7" dur="2000"/>
                                        <p:tgtEl>
                                          <p:spTgt spid="9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395536" y="1916832"/>
            <a:ext cx="7128792" cy="4824536"/>
          </a:xfrm>
        </p:spPr>
        <p:txBody>
          <a:bodyPr>
            <a:normAutofit fontScale="92500" lnSpcReduction="10000"/>
          </a:bodyPr>
          <a:lstStyle/>
          <a:p>
            <a:pPr marL="457200" indent="-457200">
              <a:buFont typeface="+mj-lt"/>
              <a:buAutoNum type="arabicPeriod"/>
            </a:pPr>
            <a:r>
              <a:rPr lang="it-IT" dirty="0" smtClean="0"/>
              <a:t>Principio democratico</a:t>
            </a:r>
          </a:p>
          <a:p>
            <a:pPr marL="457200" indent="-457200">
              <a:buFont typeface="+mj-lt"/>
              <a:buAutoNum type="arabicPeriod"/>
            </a:pPr>
            <a:r>
              <a:rPr lang="it-IT" dirty="0" smtClean="0"/>
              <a:t>Principio dei diritti e doveri</a:t>
            </a:r>
          </a:p>
          <a:p>
            <a:pPr marL="457200" indent="-457200">
              <a:buFont typeface="+mj-lt"/>
              <a:buAutoNum type="arabicPeriod"/>
            </a:pPr>
            <a:r>
              <a:rPr lang="it-IT" dirty="0" smtClean="0"/>
              <a:t>Principio di uguaglianza difronte alla legge</a:t>
            </a:r>
          </a:p>
          <a:p>
            <a:pPr marL="457200" indent="-457200">
              <a:buFont typeface="+mj-lt"/>
              <a:buAutoNum type="arabicPeriod"/>
            </a:pPr>
            <a:r>
              <a:rPr lang="it-IT" dirty="0" smtClean="0"/>
              <a:t>Principio del diritto al lavoro</a:t>
            </a:r>
          </a:p>
          <a:p>
            <a:pPr marL="457200" indent="-457200">
              <a:buFont typeface="+mj-lt"/>
              <a:buAutoNum type="arabicPeriod"/>
            </a:pPr>
            <a:r>
              <a:rPr lang="it-IT" dirty="0" smtClean="0"/>
              <a:t>Principio delle autonomie locali o decentramento</a:t>
            </a:r>
          </a:p>
          <a:p>
            <a:pPr marL="457200" indent="-457200">
              <a:buFont typeface="+mj-lt"/>
              <a:buAutoNum type="arabicPeriod"/>
            </a:pPr>
            <a:r>
              <a:rPr lang="it-IT" dirty="0" smtClean="0"/>
              <a:t>Principio delle minoranze linguistiche</a:t>
            </a:r>
          </a:p>
          <a:p>
            <a:pPr marL="457200" indent="-457200">
              <a:buFont typeface="+mj-lt"/>
              <a:buAutoNum type="arabicPeriod"/>
            </a:pPr>
            <a:r>
              <a:rPr lang="it-IT" dirty="0" smtClean="0"/>
              <a:t>Principio del rapporto Stato-Chiesa</a:t>
            </a:r>
          </a:p>
          <a:p>
            <a:pPr marL="457200" indent="-457200">
              <a:buFont typeface="+mj-lt"/>
              <a:buAutoNum type="arabicPeriod"/>
            </a:pPr>
            <a:r>
              <a:rPr lang="it-IT" dirty="0" smtClean="0"/>
              <a:t>Principio della libertà religiosa</a:t>
            </a:r>
          </a:p>
          <a:p>
            <a:pPr marL="457200" indent="-457200">
              <a:buFont typeface="+mj-lt"/>
              <a:buAutoNum type="arabicPeriod"/>
            </a:pPr>
            <a:r>
              <a:rPr lang="it-IT" dirty="0" smtClean="0"/>
              <a:t>Principio della promozione della cultura e della ricerca.</a:t>
            </a:r>
          </a:p>
          <a:p>
            <a:pPr marL="457200" indent="-457200">
              <a:buFont typeface="+mj-lt"/>
              <a:buAutoNum type="arabicPeriod"/>
            </a:pPr>
            <a:r>
              <a:rPr lang="it-IT" dirty="0" smtClean="0"/>
              <a:t>Diritto internazionale</a:t>
            </a:r>
          </a:p>
          <a:p>
            <a:pPr marL="457200" indent="-457200">
              <a:buFont typeface="+mj-lt"/>
              <a:buAutoNum type="arabicPeriod"/>
            </a:pPr>
            <a:r>
              <a:rPr lang="it-IT" dirty="0" smtClean="0"/>
              <a:t>Ripudio dello stato di guerra</a:t>
            </a:r>
          </a:p>
          <a:p>
            <a:pPr marL="457200" indent="-457200">
              <a:buFont typeface="+mj-lt"/>
              <a:buAutoNum type="arabicPeriod"/>
            </a:pPr>
            <a:r>
              <a:rPr lang="it-IT" dirty="0" smtClean="0"/>
              <a:t>Principio dei colori della bandiera</a:t>
            </a:r>
            <a:endParaRPr lang="it-IT" dirty="0"/>
          </a:p>
        </p:txBody>
      </p:sp>
      <p:sp>
        <p:nvSpPr>
          <p:cNvPr id="3" name="Titolo 2"/>
          <p:cNvSpPr>
            <a:spLocks noGrp="1"/>
          </p:cNvSpPr>
          <p:nvPr>
            <p:ph type="title"/>
          </p:nvPr>
        </p:nvSpPr>
        <p:spPr/>
        <p:txBody>
          <a:bodyPr>
            <a:normAutofit fontScale="90000"/>
          </a:bodyPr>
          <a:lstStyle/>
          <a:p>
            <a:r>
              <a:rPr lang="it-IT" dirty="0" smtClean="0"/>
              <a:t>Principi fondamentali della costituzione italiana</a:t>
            </a:r>
            <a:endParaRPr lang="it-IT" dirty="0"/>
          </a:p>
        </p:txBody>
      </p:sp>
      <p:pic>
        <p:nvPicPr>
          <p:cNvPr id="8194" name="Picture 2" descr="https://diellemagazine.files.wordpress.com/2014/09/costituzione.jpg"/>
          <p:cNvPicPr>
            <a:picLocks noChangeAspect="1" noChangeArrowheads="1"/>
          </p:cNvPicPr>
          <p:nvPr/>
        </p:nvPicPr>
        <p:blipFill>
          <a:blip r:embed="rId2" cstate="print"/>
          <a:srcRect/>
          <a:stretch>
            <a:fillRect/>
          </a:stretch>
        </p:blipFill>
        <p:spPr bwMode="auto">
          <a:xfrm>
            <a:off x="6372200" y="1628800"/>
            <a:ext cx="2400539" cy="1606861"/>
          </a:xfrm>
          <a:prstGeom prst="rect">
            <a:avLst/>
          </a:prstGeom>
          <a:noFill/>
        </p:spPr>
      </p:pic>
    </p:spTree>
    <p:extLst>
      <p:ext uri="{BB962C8B-B14F-4D97-AF65-F5344CB8AC3E}">
        <p14:creationId xmlns:p14="http://schemas.microsoft.com/office/powerpoint/2010/main" val="2746611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to="" calcmode="lin" valueType="num">
                                      <p:cBhvr>
                                        <p:cTn id="7" dur="1" fill="hold"/>
                                        <p:tgtEl>
                                          <p:spTgt spid="819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0" y="338139"/>
            <a:ext cx="8892480" cy="930622"/>
          </a:xfrm>
        </p:spPr>
        <p:txBody>
          <a:bodyPr>
            <a:normAutofit/>
          </a:bodyPr>
          <a:lstStyle/>
          <a:p>
            <a:pPr algn="r"/>
            <a:r>
              <a:rPr lang="it-IT" dirty="0" smtClean="0"/>
              <a:t>Principi fondamentali</a:t>
            </a:r>
            <a:endParaRPr lang="it-IT" dirty="0"/>
          </a:p>
        </p:txBody>
      </p:sp>
      <p:sp>
        <p:nvSpPr>
          <p:cNvPr id="6" name="Elaborazione alternativa 5"/>
          <p:cNvSpPr/>
          <p:nvPr/>
        </p:nvSpPr>
        <p:spPr>
          <a:xfrm>
            <a:off x="395536" y="1340903"/>
            <a:ext cx="4104456" cy="3384376"/>
          </a:xfrm>
          <a:prstGeom prst="flowChartAlternateProcess">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lnRef>
          <a:fillRef idx="1">
            <a:schemeClr val="lt1"/>
          </a:fillRef>
          <a:effectRef idx="0">
            <a:schemeClr val="accent1"/>
          </a:effectRef>
          <a:fontRef idx="minor">
            <a:schemeClr val="dk1"/>
          </a:fontRef>
        </p:style>
        <p:txBody>
          <a:bodyPr rtlCol="0" anchor="ctr"/>
          <a:lstStyle/>
          <a:p>
            <a:pPr lvl="0">
              <a:spcAft>
                <a:spcPts val="300"/>
              </a:spcAft>
              <a:buClr>
                <a:srgbClr val="31B6FD"/>
              </a:buClr>
              <a:buSzPct val="100000"/>
            </a:pPr>
            <a:r>
              <a:rPr lang="it-IT" sz="2200" b="1" dirty="0">
                <a:solidFill>
                  <a:schemeClr val="tx2"/>
                </a:solidFill>
              </a:rPr>
              <a:t>Art. 1</a:t>
            </a:r>
          </a:p>
          <a:p>
            <a:pPr lvl="0">
              <a:spcAft>
                <a:spcPts val="300"/>
              </a:spcAft>
              <a:buClr>
                <a:srgbClr val="31B6FD"/>
              </a:buClr>
              <a:buSzPct val="100000"/>
            </a:pPr>
            <a:r>
              <a:rPr lang="it-IT" sz="2000" dirty="0">
                <a:solidFill>
                  <a:schemeClr val="tx2"/>
                </a:solidFill>
              </a:rPr>
              <a:t>L'Italia è una Repubblica democratica, fondata sul lavoro.</a:t>
            </a:r>
          </a:p>
          <a:p>
            <a:pPr lvl="0">
              <a:spcAft>
                <a:spcPts val="300"/>
              </a:spcAft>
              <a:buClr>
                <a:srgbClr val="31B6FD"/>
              </a:buClr>
              <a:buSzPct val="100000"/>
            </a:pPr>
            <a:r>
              <a:rPr lang="it-IT" sz="2000" dirty="0">
                <a:solidFill>
                  <a:schemeClr val="tx2"/>
                </a:solidFill>
              </a:rPr>
              <a:t>La sovranità appartiene al popolo, che la esercita nelle forme e nei limiti della Costituzione.</a:t>
            </a:r>
          </a:p>
        </p:txBody>
      </p:sp>
      <p:sp>
        <p:nvSpPr>
          <p:cNvPr id="7" name="Elaborazione alternativa 6"/>
          <p:cNvSpPr/>
          <p:nvPr/>
        </p:nvSpPr>
        <p:spPr>
          <a:xfrm>
            <a:off x="4499992" y="2420888"/>
            <a:ext cx="4320480" cy="4032718"/>
          </a:xfrm>
          <a:prstGeom prst="flowChartAlternateProcess">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lnRef>
          <a:fillRef idx="1">
            <a:schemeClr val="lt1"/>
          </a:fillRef>
          <a:effectRef idx="0">
            <a:schemeClr val="accent1"/>
          </a:effectRef>
          <a:fontRef idx="minor">
            <a:schemeClr val="dk1"/>
          </a:fontRef>
        </p:style>
        <p:txBody>
          <a:bodyPr rtlCol="0" anchor="ctr"/>
          <a:lstStyle/>
          <a:p>
            <a:pPr lvl="0">
              <a:spcBef>
                <a:spcPct val="20000"/>
              </a:spcBef>
              <a:buClr>
                <a:srgbClr val="31B6FD"/>
              </a:buClr>
              <a:buSzPct val="100000"/>
            </a:pPr>
            <a:r>
              <a:rPr lang="it-IT" sz="2200" b="1" dirty="0">
                <a:solidFill>
                  <a:srgbClr val="073E87"/>
                </a:solidFill>
              </a:rPr>
              <a:t>Art. 2</a:t>
            </a:r>
          </a:p>
          <a:p>
            <a:pPr lvl="0">
              <a:spcBef>
                <a:spcPct val="20000"/>
              </a:spcBef>
              <a:buClr>
                <a:srgbClr val="31B6FD"/>
              </a:buClr>
              <a:buSzPct val="100000"/>
            </a:pPr>
            <a:r>
              <a:rPr lang="it-IT" sz="2000" dirty="0" smtClean="0">
                <a:solidFill>
                  <a:srgbClr val="073E87"/>
                </a:solidFill>
              </a:rPr>
              <a:t>La </a:t>
            </a:r>
            <a:r>
              <a:rPr lang="it-IT" sz="2000" dirty="0">
                <a:solidFill>
                  <a:srgbClr val="073E87"/>
                </a:solidFill>
              </a:rPr>
              <a:t>Repubblica riconosce e garantisce i diritti inviolabili dell'uomo, sia come singolo sia nelle formazioni sociali ove si svolge la sua personalità, e richiede l'adempimento dei doveri inderogabili di solidarietà politica, economica e sociale.</a:t>
            </a:r>
          </a:p>
        </p:txBody>
      </p:sp>
    </p:spTree>
    <p:extLst>
      <p:ext uri="{BB962C8B-B14F-4D97-AF65-F5344CB8AC3E}">
        <p14:creationId xmlns:p14="http://schemas.microsoft.com/office/powerpoint/2010/main" val="2262988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0" y="338139"/>
            <a:ext cx="8892480" cy="930622"/>
          </a:xfrm>
        </p:spPr>
        <p:txBody>
          <a:bodyPr>
            <a:normAutofit/>
          </a:bodyPr>
          <a:lstStyle/>
          <a:p>
            <a:pPr algn="r"/>
            <a:r>
              <a:rPr lang="it-IT" dirty="0" smtClean="0"/>
              <a:t>Principi fondamentali</a:t>
            </a:r>
            <a:endParaRPr lang="it-IT" dirty="0"/>
          </a:p>
        </p:txBody>
      </p:sp>
      <p:sp>
        <p:nvSpPr>
          <p:cNvPr id="8" name="Elaborazione alternativa 7"/>
          <p:cNvSpPr/>
          <p:nvPr/>
        </p:nvSpPr>
        <p:spPr>
          <a:xfrm>
            <a:off x="611560" y="1772816"/>
            <a:ext cx="8047791" cy="3888432"/>
          </a:xfrm>
          <a:prstGeom prst="flowChartAlternateProcess">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lnRef>
          <a:fillRef idx="1">
            <a:schemeClr val="lt1"/>
          </a:fillRef>
          <a:effectRef idx="0">
            <a:schemeClr val="accent1"/>
          </a:effectRef>
          <a:fontRef idx="minor">
            <a:schemeClr val="dk1"/>
          </a:fontRef>
        </p:style>
        <p:txBody>
          <a:bodyPr rtlCol="0" anchor="ctr"/>
          <a:lstStyle/>
          <a:p>
            <a:pPr lvl="0">
              <a:spcAft>
                <a:spcPts val="300"/>
              </a:spcAft>
              <a:buClr>
                <a:srgbClr val="31B6FD"/>
              </a:buClr>
              <a:buSzPct val="100000"/>
            </a:pPr>
            <a:r>
              <a:rPr lang="it-IT" sz="2200" b="1" dirty="0">
                <a:solidFill>
                  <a:schemeClr val="tx2"/>
                </a:solidFill>
              </a:rPr>
              <a:t>Art. </a:t>
            </a:r>
            <a:r>
              <a:rPr lang="it-IT" sz="2200" b="1" dirty="0" smtClean="0">
                <a:solidFill>
                  <a:schemeClr val="tx2"/>
                </a:solidFill>
              </a:rPr>
              <a:t>3</a:t>
            </a:r>
            <a:endParaRPr lang="it-IT" sz="2200" b="1" dirty="0">
              <a:solidFill>
                <a:schemeClr val="tx2"/>
              </a:solidFill>
            </a:endParaRPr>
          </a:p>
          <a:p>
            <a:pPr lvl="0">
              <a:spcAft>
                <a:spcPts val="300"/>
              </a:spcAft>
              <a:buClr>
                <a:srgbClr val="31B6FD"/>
              </a:buClr>
              <a:buSzPct val="100000"/>
            </a:pPr>
            <a:r>
              <a:rPr lang="it-IT" sz="2000" dirty="0">
                <a:solidFill>
                  <a:schemeClr val="tx2"/>
                </a:solidFill>
              </a:rPr>
              <a:t>Tutti i cittadini hanno pari dignità sociale e sono eguali davanti alla legge, senza distinzione di sesso, di razza, di lingua, di religione, di opinioni politiche, di condizioni personali e sociali.</a:t>
            </a:r>
          </a:p>
          <a:p>
            <a:pPr lvl="0">
              <a:spcAft>
                <a:spcPts val="300"/>
              </a:spcAft>
              <a:buClr>
                <a:srgbClr val="31B6FD"/>
              </a:buClr>
              <a:buSzPct val="100000"/>
            </a:pPr>
            <a:r>
              <a:rPr lang="it-IT" sz="2000" dirty="0">
                <a:solidFill>
                  <a:schemeClr val="tx2"/>
                </a:solidFill>
              </a:rPr>
              <a:t>È compito della Repubblica rimuovere gli ostacoli di ordine economico e sociale, che, limitando di fatto la libertà e l'eguaglianza dei cittadini, impediscono il pieno sviluppo della persona umana e l'effettiva partecipazione di tutti i lavoratori all'organizzazione politica, economica e sociale del Paese.</a:t>
            </a:r>
          </a:p>
        </p:txBody>
      </p:sp>
    </p:spTree>
    <p:extLst>
      <p:ext uri="{BB962C8B-B14F-4D97-AF65-F5344CB8AC3E}">
        <p14:creationId xmlns:p14="http://schemas.microsoft.com/office/powerpoint/2010/main" val="1838727173"/>
      </p:ext>
    </p:extLst>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0" y="338139"/>
            <a:ext cx="8892480" cy="930622"/>
          </a:xfrm>
        </p:spPr>
        <p:txBody>
          <a:bodyPr>
            <a:normAutofit/>
          </a:bodyPr>
          <a:lstStyle/>
          <a:p>
            <a:pPr algn="r"/>
            <a:r>
              <a:rPr lang="it-IT" dirty="0" smtClean="0"/>
              <a:t>Principi fondamentali</a:t>
            </a:r>
            <a:endParaRPr lang="it-IT" dirty="0"/>
          </a:p>
        </p:txBody>
      </p:sp>
      <p:sp>
        <p:nvSpPr>
          <p:cNvPr id="4" name="Elaborazione alternativa 3"/>
          <p:cNvSpPr/>
          <p:nvPr/>
        </p:nvSpPr>
        <p:spPr>
          <a:xfrm>
            <a:off x="395537" y="1124744"/>
            <a:ext cx="4176464" cy="4680520"/>
          </a:xfrm>
          <a:prstGeom prst="flowChartAlternateProcess">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lnRef>
          <a:fillRef idx="1">
            <a:schemeClr val="lt1"/>
          </a:fillRef>
          <a:effectRef idx="0">
            <a:schemeClr val="accent1"/>
          </a:effectRef>
          <a:fontRef idx="minor">
            <a:schemeClr val="dk1"/>
          </a:fontRef>
        </p:style>
        <p:txBody>
          <a:bodyPr rtlCol="0" anchor="ctr"/>
          <a:lstStyle/>
          <a:p>
            <a:pPr lvl="0">
              <a:spcAft>
                <a:spcPts val="300"/>
              </a:spcAft>
              <a:buClr>
                <a:srgbClr val="31B6FD"/>
              </a:buClr>
              <a:buSzPct val="100000"/>
            </a:pPr>
            <a:r>
              <a:rPr lang="it-IT" sz="2200" b="1" dirty="0">
                <a:solidFill>
                  <a:schemeClr val="tx2"/>
                </a:solidFill>
              </a:rPr>
              <a:t>Art. </a:t>
            </a:r>
            <a:r>
              <a:rPr lang="it-IT" sz="2200" b="1" dirty="0" smtClean="0">
                <a:solidFill>
                  <a:schemeClr val="tx2"/>
                </a:solidFill>
              </a:rPr>
              <a:t>4</a:t>
            </a:r>
            <a:endParaRPr lang="it-IT" sz="2200" b="1" dirty="0">
              <a:solidFill>
                <a:schemeClr val="tx2"/>
              </a:solidFill>
            </a:endParaRPr>
          </a:p>
          <a:p>
            <a:pPr lvl="0">
              <a:spcAft>
                <a:spcPts val="300"/>
              </a:spcAft>
              <a:buClr>
                <a:srgbClr val="31B6FD"/>
              </a:buClr>
              <a:buSzPct val="100000"/>
            </a:pPr>
            <a:r>
              <a:rPr lang="it-IT" sz="2000" dirty="0">
                <a:solidFill>
                  <a:schemeClr val="tx2"/>
                </a:solidFill>
              </a:rPr>
              <a:t>La Repubblica riconosce a tutti i cittadini il diritto al lavoro e promuove le condizioni che rendano effettivo questo diritto.</a:t>
            </a:r>
          </a:p>
          <a:p>
            <a:pPr lvl="0">
              <a:spcAft>
                <a:spcPts val="300"/>
              </a:spcAft>
              <a:buClr>
                <a:srgbClr val="31B6FD"/>
              </a:buClr>
              <a:buSzPct val="100000"/>
            </a:pPr>
            <a:r>
              <a:rPr lang="it-IT" sz="2000" dirty="0">
                <a:solidFill>
                  <a:schemeClr val="tx2"/>
                </a:solidFill>
              </a:rPr>
              <a:t>Ogni cittadino ha il dovere di svolgere, secondo le proprie possibilità e la propria scelta, un'attività o una funzione che concorra al progresso materiale o spirituale della società.</a:t>
            </a:r>
          </a:p>
        </p:txBody>
      </p:sp>
      <p:sp>
        <p:nvSpPr>
          <p:cNvPr id="5" name="Elaborazione alternativa 4"/>
          <p:cNvSpPr/>
          <p:nvPr/>
        </p:nvSpPr>
        <p:spPr>
          <a:xfrm>
            <a:off x="4770919" y="2132856"/>
            <a:ext cx="4049554" cy="4536774"/>
          </a:xfrm>
          <a:prstGeom prst="flowChartAlternateProcess">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lnRef>
          <a:fillRef idx="1">
            <a:schemeClr val="lt1"/>
          </a:fillRef>
          <a:effectRef idx="0">
            <a:schemeClr val="accent1"/>
          </a:effectRef>
          <a:fontRef idx="minor">
            <a:schemeClr val="dk1"/>
          </a:fontRef>
        </p:style>
        <p:txBody>
          <a:bodyPr rtlCol="0" anchor="ctr"/>
          <a:lstStyle/>
          <a:p>
            <a:pPr lvl="0">
              <a:spcBef>
                <a:spcPct val="20000"/>
              </a:spcBef>
              <a:buClr>
                <a:srgbClr val="31B6FD"/>
              </a:buClr>
              <a:buSzPct val="100000"/>
            </a:pPr>
            <a:r>
              <a:rPr lang="it-IT" sz="2200" b="1" dirty="0">
                <a:solidFill>
                  <a:srgbClr val="073E87"/>
                </a:solidFill>
              </a:rPr>
              <a:t>Art. </a:t>
            </a:r>
            <a:r>
              <a:rPr lang="it-IT" sz="2200" b="1" dirty="0" smtClean="0">
                <a:solidFill>
                  <a:srgbClr val="073E87"/>
                </a:solidFill>
              </a:rPr>
              <a:t>5</a:t>
            </a:r>
            <a:endParaRPr lang="it-IT" sz="2200" b="1" dirty="0">
              <a:solidFill>
                <a:srgbClr val="073E87"/>
              </a:solidFill>
            </a:endParaRPr>
          </a:p>
          <a:p>
            <a:pPr lvl="0">
              <a:spcBef>
                <a:spcPct val="20000"/>
              </a:spcBef>
              <a:buClr>
                <a:srgbClr val="31B6FD"/>
              </a:buClr>
              <a:buSzPct val="100000"/>
            </a:pPr>
            <a:r>
              <a:rPr lang="it-IT" sz="2000" dirty="0">
                <a:solidFill>
                  <a:srgbClr val="073E87"/>
                </a:solidFill>
              </a:rPr>
              <a:t>La Repubblica, una e indivisibile, riconosce e promuove le autonomie locali; attua nei servizi che dipendono dallo Stato il più ampio decentramento amministrativo; adegua i principi ed i metodi della sua legislazione alle esigenze dell'autonomia e del decentramento.</a:t>
            </a:r>
          </a:p>
        </p:txBody>
      </p:sp>
    </p:spTree>
    <p:extLst>
      <p:ext uri="{BB962C8B-B14F-4D97-AF65-F5344CB8AC3E}">
        <p14:creationId xmlns:p14="http://schemas.microsoft.com/office/powerpoint/2010/main" val="1729125634"/>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0" y="338139"/>
            <a:ext cx="8892480" cy="930622"/>
          </a:xfrm>
        </p:spPr>
        <p:txBody>
          <a:bodyPr>
            <a:normAutofit/>
          </a:bodyPr>
          <a:lstStyle/>
          <a:p>
            <a:pPr algn="r"/>
            <a:r>
              <a:rPr lang="it-IT" dirty="0" smtClean="0"/>
              <a:t>Principi fondamentali</a:t>
            </a:r>
            <a:endParaRPr lang="it-IT" dirty="0"/>
          </a:p>
        </p:txBody>
      </p:sp>
      <p:sp>
        <p:nvSpPr>
          <p:cNvPr id="4" name="Elaborazione alternativa 3"/>
          <p:cNvSpPr/>
          <p:nvPr/>
        </p:nvSpPr>
        <p:spPr>
          <a:xfrm>
            <a:off x="469369" y="1052736"/>
            <a:ext cx="3526568" cy="1679578"/>
          </a:xfrm>
          <a:prstGeom prst="flowChartAlternateProcess">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lnRef>
          <a:fillRef idx="1">
            <a:schemeClr val="lt1"/>
          </a:fillRef>
          <a:effectRef idx="0">
            <a:schemeClr val="accent1"/>
          </a:effectRef>
          <a:fontRef idx="minor">
            <a:schemeClr val="dk1"/>
          </a:fontRef>
        </p:style>
        <p:txBody>
          <a:bodyPr rtlCol="0" anchor="ctr"/>
          <a:lstStyle/>
          <a:p>
            <a:pPr lvl="0">
              <a:spcAft>
                <a:spcPts val="300"/>
              </a:spcAft>
              <a:buClr>
                <a:srgbClr val="31B6FD"/>
              </a:buClr>
              <a:buSzPct val="100000"/>
            </a:pPr>
            <a:r>
              <a:rPr lang="it-IT" sz="2200" b="1" dirty="0" smtClean="0">
                <a:solidFill>
                  <a:schemeClr val="tx2"/>
                </a:solidFill>
              </a:rPr>
              <a:t>Art. 6</a:t>
            </a:r>
            <a:endParaRPr lang="it-IT" sz="2200" b="1" dirty="0">
              <a:solidFill>
                <a:schemeClr val="tx2"/>
              </a:solidFill>
            </a:endParaRPr>
          </a:p>
          <a:p>
            <a:pPr lvl="0">
              <a:spcAft>
                <a:spcPts val="300"/>
              </a:spcAft>
              <a:buClr>
                <a:srgbClr val="31B6FD"/>
              </a:buClr>
              <a:buSzPct val="100000"/>
            </a:pPr>
            <a:r>
              <a:rPr lang="it-IT" sz="2000" dirty="0">
                <a:solidFill>
                  <a:schemeClr val="tx2"/>
                </a:solidFill>
              </a:rPr>
              <a:t>La Repubblica tutela con apposite norme le minoranze linguistiche.</a:t>
            </a:r>
          </a:p>
        </p:txBody>
      </p:sp>
      <p:sp>
        <p:nvSpPr>
          <p:cNvPr id="5" name="Elaborazione alternativa 4"/>
          <p:cNvSpPr/>
          <p:nvPr/>
        </p:nvSpPr>
        <p:spPr>
          <a:xfrm>
            <a:off x="261662" y="2996952"/>
            <a:ext cx="4320480" cy="3672408"/>
          </a:xfrm>
          <a:prstGeom prst="flowChartAlternateProcess">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lnRef>
          <a:fillRef idx="1">
            <a:schemeClr val="lt1"/>
          </a:fillRef>
          <a:effectRef idx="0">
            <a:schemeClr val="accent1"/>
          </a:effectRef>
          <a:fontRef idx="minor">
            <a:schemeClr val="dk1"/>
          </a:fontRef>
        </p:style>
        <p:txBody>
          <a:bodyPr rtlCol="0" anchor="ctr"/>
          <a:lstStyle/>
          <a:p>
            <a:pPr lvl="0">
              <a:spcBef>
                <a:spcPct val="20000"/>
              </a:spcBef>
              <a:buClr>
                <a:srgbClr val="31B6FD"/>
              </a:buClr>
              <a:buSzPct val="100000"/>
            </a:pPr>
            <a:r>
              <a:rPr lang="it-IT" sz="2200" b="1" dirty="0">
                <a:solidFill>
                  <a:srgbClr val="073E87"/>
                </a:solidFill>
              </a:rPr>
              <a:t>Art. </a:t>
            </a:r>
            <a:r>
              <a:rPr lang="it-IT" sz="2200" b="1" dirty="0" smtClean="0">
                <a:solidFill>
                  <a:srgbClr val="073E87"/>
                </a:solidFill>
              </a:rPr>
              <a:t>7</a:t>
            </a:r>
            <a:endParaRPr lang="it-IT" sz="2200" b="1" dirty="0">
              <a:solidFill>
                <a:srgbClr val="073E87"/>
              </a:solidFill>
            </a:endParaRPr>
          </a:p>
          <a:p>
            <a:pPr lvl="0">
              <a:spcBef>
                <a:spcPct val="20000"/>
              </a:spcBef>
              <a:buClr>
                <a:srgbClr val="31B6FD"/>
              </a:buClr>
              <a:buSzPct val="100000"/>
            </a:pPr>
            <a:r>
              <a:rPr lang="it-IT" sz="2000" dirty="0">
                <a:solidFill>
                  <a:srgbClr val="073E87"/>
                </a:solidFill>
              </a:rPr>
              <a:t>Lo Stato e la Chiesa cattolica sono, ciascuno nel proprio ordine, indipendenti e sovrani.</a:t>
            </a:r>
          </a:p>
          <a:p>
            <a:pPr lvl="0">
              <a:spcBef>
                <a:spcPct val="20000"/>
              </a:spcBef>
              <a:buClr>
                <a:srgbClr val="31B6FD"/>
              </a:buClr>
              <a:buSzPct val="100000"/>
            </a:pPr>
            <a:r>
              <a:rPr lang="it-IT" sz="2000" dirty="0">
                <a:solidFill>
                  <a:srgbClr val="073E87"/>
                </a:solidFill>
              </a:rPr>
              <a:t>I loro rapporti sono regolati dai Patti Lateranensi. Le modificazioni dei Patti accettate dalle due parti, non richiedono procedimento di revisione </a:t>
            </a:r>
            <a:r>
              <a:rPr lang="it-IT" sz="2000" dirty="0" smtClean="0">
                <a:solidFill>
                  <a:srgbClr val="073E87"/>
                </a:solidFill>
              </a:rPr>
              <a:t>costituzionale.</a:t>
            </a:r>
            <a:endParaRPr lang="it-IT" sz="2000" dirty="0">
              <a:solidFill>
                <a:srgbClr val="073E87"/>
              </a:solidFill>
            </a:endParaRPr>
          </a:p>
        </p:txBody>
      </p:sp>
      <p:sp>
        <p:nvSpPr>
          <p:cNvPr id="6" name="Elaborazione alternativa 5"/>
          <p:cNvSpPr/>
          <p:nvPr/>
        </p:nvSpPr>
        <p:spPr>
          <a:xfrm>
            <a:off x="4716016" y="1714332"/>
            <a:ext cx="4427984" cy="5112568"/>
          </a:xfrm>
          <a:prstGeom prst="flowChartAlternateProcess">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lnRef>
          <a:fillRef idx="1">
            <a:schemeClr val="lt1"/>
          </a:fillRef>
          <a:effectRef idx="0">
            <a:schemeClr val="accent1"/>
          </a:effectRef>
          <a:fontRef idx="minor">
            <a:schemeClr val="dk1"/>
          </a:fontRef>
        </p:style>
        <p:txBody>
          <a:bodyPr rtlCol="0" anchor="ctr"/>
          <a:lstStyle/>
          <a:p>
            <a:pPr lvl="0">
              <a:spcAft>
                <a:spcPts val="300"/>
              </a:spcAft>
              <a:buClr>
                <a:srgbClr val="31B6FD"/>
              </a:buClr>
              <a:buSzPct val="100000"/>
            </a:pPr>
            <a:r>
              <a:rPr lang="it-IT" sz="2200" b="1" dirty="0" smtClean="0">
                <a:solidFill>
                  <a:schemeClr val="tx2"/>
                </a:solidFill>
              </a:rPr>
              <a:t>Art. 8</a:t>
            </a:r>
            <a:endParaRPr lang="it-IT" sz="2200" b="1" dirty="0">
              <a:solidFill>
                <a:schemeClr val="tx2"/>
              </a:solidFill>
            </a:endParaRPr>
          </a:p>
          <a:p>
            <a:pPr lvl="0">
              <a:spcAft>
                <a:spcPts val="300"/>
              </a:spcAft>
              <a:buClr>
                <a:srgbClr val="31B6FD"/>
              </a:buClr>
              <a:buSzPct val="100000"/>
            </a:pPr>
            <a:r>
              <a:rPr lang="it-IT" sz="2000" dirty="0">
                <a:solidFill>
                  <a:schemeClr val="tx2"/>
                </a:solidFill>
              </a:rPr>
              <a:t>Tutte le confessioni religiose sono egualmente libere davanti alla legge.</a:t>
            </a:r>
          </a:p>
          <a:p>
            <a:pPr lvl="0">
              <a:spcAft>
                <a:spcPts val="300"/>
              </a:spcAft>
              <a:buClr>
                <a:srgbClr val="31B6FD"/>
              </a:buClr>
              <a:buSzPct val="100000"/>
            </a:pPr>
            <a:r>
              <a:rPr lang="it-IT" sz="2000" dirty="0">
                <a:solidFill>
                  <a:schemeClr val="tx2"/>
                </a:solidFill>
              </a:rPr>
              <a:t>Le confessioni religiose diverse dalla cattolica hanno diritto di organizzarsi secondo i propri statuti, in quanto non contrastino con l'ordinamento giuridico italiano.</a:t>
            </a:r>
          </a:p>
          <a:p>
            <a:pPr lvl="0">
              <a:spcAft>
                <a:spcPts val="300"/>
              </a:spcAft>
              <a:buClr>
                <a:srgbClr val="31B6FD"/>
              </a:buClr>
              <a:buSzPct val="100000"/>
            </a:pPr>
            <a:r>
              <a:rPr lang="it-IT" sz="2000" dirty="0">
                <a:solidFill>
                  <a:schemeClr val="tx2"/>
                </a:solidFill>
              </a:rPr>
              <a:t>I loro rapporti con lo Stato sono regolati per legge sulla base di intese con le relative </a:t>
            </a:r>
            <a:r>
              <a:rPr lang="it-IT" sz="2000" dirty="0" smtClean="0">
                <a:solidFill>
                  <a:schemeClr val="tx2"/>
                </a:solidFill>
              </a:rPr>
              <a:t>rappresentanze.</a:t>
            </a:r>
            <a:endParaRPr lang="it-IT" sz="2000" dirty="0">
              <a:solidFill>
                <a:schemeClr val="tx2"/>
              </a:solidFill>
            </a:endParaRPr>
          </a:p>
        </p:txBody>
      </p:sp>
    </p:spTree>
    <p:extLst>
      <p:ext uri="{BB962C8B-B14F-4D97-AF65-F5344CB8AC3E}">
        <p14:creationId xmlns:p14="http://schemas.microsoft.com/office/powerpoint/2010/main" val="1601616982"/>
      </p:ext>
    </p:extLst>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4)">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0" y="338139"/>
            <a:ext cx="8892480" cy="930622"/>
          </a:xfrm>
        </p:spPr>
        <p:txBody>
          <a:bodyPr>
            <a:normAutofit/>
          </a:bodyPr>
          <a:lstStyle/>
          <a:p>
            <a:pPr algn="r"/>
            <a:r>
              <a:rPr lang="it-IT" dirty="0" smtClean="0"/>
              <a:t>Principi fondamentali</a:t>
            </a:r>
            <a:endParaRPr lang="it-IT" dirty="0"/>
          </a:p>
        </p:txBody>
      </p:sp>
      <p:sp>
        <p:nvSpPr>
          <p:cNvPr id="4" name="Elaborazione alternativa 3"/>
          <p:cNvSpPr/>
          <p:nvPr/>
        </p:nvSpPr>
        <p:spPr>
          <a:xfrm>
            <a:off x="275995" y="908720"/>
            <a:ext cx="2783837" cy="4608512"/>
          </a:xfrm>
          <a:prstGeom prst="flowChartAlternateProcess">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lnRef>
          <a:fillRef idx="1">
            <a:schemeClr val="lt1"/>
          </a:fillRef>
          <a:effectRef idx="0">
            <a:schemeClr val="accent1"/>
          </a:effectRef>
          <a:fontRef idx="minor">
            <a:schemeClr val="dk1"/>
          </a:fontRef>
        </p:style>
        <p:txBody>
          <a:bodyPr rtlCol="0" anchor="ctr"/>
          <a:lstStyle/>
          <a:p>
            <a:pPr lvl="0">
              <a:spcAft>
                <a:spcPts val="300"/>
              </a:spcAft>
              <a:buClr>
                <a:srgbClr val="31B6FD"/>
              </a:buClr>
              <a:buSzPct val="100000"/>
            </a:pPr>
            <a:r>
              <a:rPr lang="it-IT" sz="2200" b="1" dirty="0">
                <a:solidFill>
                  <a:schemeClr val="tx2"/>
                </a:solidFill>
              </a:rPr>
              <a:t>Art. </a:t>
            </a:r>
            <a:r>
              <a:rPr lang="it-IT" sz="2200" b="1" dirty="0" smtClean="0">
                <a:solidFill>
                  <a:schemeClr val="tx2"/>
                </a:solidFill>
              </a:rPr>
              <a:t>9</a:t>
            </a:r>
            <a:endParaRPr lang="it-IT" sz="2200" b="1" dirty="0">
              <a:solidFill>
                <a:schemeClr val="tx2"/>
              </a:solidFill>
            </a:endParaRPr>
          </a:p>
          <a:p>
            <a:pPr lvl="0">
              <a:spcAft>
                <a:spcPts val="300"/>
              </a:spcAft>
              <a:buClr>
                <a:srgbClr val="31B6FD"/>
              </a:buClr>
              <a:buSzPct val="100000"/>
            </a:pPr>
            <a:r>
              <a:rPr lang="it-IT" sz="2000" dirty="0">
                <a:solidFill>
                  <a:schemeClr val="tx2"/>
                </a:solidFill>
              </a:rPr>
              <a:t>La Repubblica promuove lo sviluppo della cultura e la ricerca scientifica e tecnica.</a:t>
            </a:r>
          </a:p>
          <a:p>
            <a:pPr lvl="0">
              <a:spcAft>
                <a:spcPts val="300"/>
              </a:spcAft>
              <a:buClr>
                <a:srgbClr val="31B6FD"/>
              </a:buClr>
              <a:buSzPct val="100000"/>
            </a:pPr>
            <a:r>
              <a:rPr lang="it-IT" sz="2000" dirty="0">
                <a:solidFill>
                  <a:schemeClr val="tx2"/>
                </a:solidFill>
              </a:rPr>
              <a:t>Tutela il paesaggio e il patrimonio storico e artistico della Nazione.</a:t>
            </a:r>
          </a:p>
        </p:txBody>
      </p:sp>
      <p:sp>
        <p:nvSpPr>
          <p:cNvPr id="5" name="Elaborazione alternativa 4"/>
          <p:cNvSpPr/>
          <p:nvPr/>
        </p:nvSpPr>
        <p:spPr>
          <a:xfrm>
            <a:off x="2915816" y="1556792"/>
            <a:ext cx="5833799" cy="5112568"/>
          </a:xfrm>
          <a:prstGeom prst="flowChartAlternateProcess">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lnRef>
          <a:fillRef idx="1">
            <a:schemeClr val="lt1"/>
          </a:fillRef>
          <a:effectRef idx="0">
            <a:schemeClr val="accent1"/>
          </a:effectRef>
          <a:fontRef idx="minor">
            <a:schemeClr val="dk1"/>
          </a:fontRef>
        </p:style>
        <p:txBody>
          <a:bodyPr rtlCol="0" anchor="ctr"/>
          <a:lstStyle/>
          <a:p>
            <a:pPr lvl="0">
              <a:spcAft>
                <a:spcPts val="300"/>
              </a:spcAft>
              <a:buClr>
                <a:srgbClr val="31B6FD"/>
              </a:buClr>
              <a:buSzPct val="100000"/>
            </a:pPr>
            <a:r>
              <a:rPr lang="it-IT" sz="2200" b="1" dirty="0">
                <a:solidFill>
                  <a:schemeClr val="tx2"/>
                </a:solidFill>
              </a:rPr>
              <a:t>Art. </a:t>
            </a:r>
            <a:r>
              <a:rPr lang="it-IT" sz="2200" b="1" dirty="0" smtClean="0">
                <a:solidFill>
                  <a:schemeClr val="tx2"/>
                </a:solidFill>
              </a:rPr>
              <a:t>10</a:t>
            </a:r>
            <a:endParaRPr lang="it-IT" sz="2200" b="1" dirty="0">
              <a:solidFill>
                <a:schemeClr val="tx2"/>
              </a:solidFill>
            </a:endParaRPr>
          </a:p>
          <a:p>
            <a:pPr lvl="0">
              <a:spcAft>
                <a:spcPts val="300"/>
              </a:spcAft>
              <a:buClr>
                <a:srgbClr val="31B6FD"/>
              </a:buClr>
              <a:buSzPct val="100000"/>
            </a:pPr>
            <a:r>
              <a:rPr lang="it-IT" sz="2000" dirty="0" smtClean="0">
                <a:solidFill>
                  <a:schemeClr val="tx2"/>
                </a:solidFill>
              </a:rPr>
              <a:t>L'ordinamento giuridico italiano si conforma alle norme del diritto internazionale generalmente riconosciute.</a:t>
            </a:r>
          </a:p>
          <a:p>
            <a:pPr lvl="0">
              <a:spcAft>
                <a:spcPts val="300"/>
              </a:spcAft>
              <a:buClr>
                <a:srgbClr val="31B6FD"/>
              </a:buClr>
              <a:buSzPct val="100000"/>
            </a:pPr>
            <a:r>
              <a:rPr lang="it-IT" sz="2000" dirty="0" smtClean="0">
                <a:solidFill>
                  <a:schemeClr val="tx2"/>
                </a:solidFill>
              </a:rPr>
              <a:t>La condizione giuridica dello straniero è regolata dalla legge in conformità delle norme e dei trattati internazionali.</a:t>
            </a:r>
          </a:p>
          <a:p>
            <a:pPr lvl="0">
              <a:spcAft>
                <a:spcPts val="300"/>
              </a:spcAft>
              <a:buClr>
                <a:srgbClr val="31B6FD"/>
              </a:buClr>
              <a:buSzPct val="100000"/>
            </a:pPr>
            <a:r>
              <a:rPr lang="it-IT" sz="2000" dirty="0" smtClean="0">
                <a:solidFill>
                  <a:schemeClr val="tx2"/>
                </a:solidFill>
              </a:rPr>
              <a:t>Lo straniero, al quale sia impedito nel suo paese l'effettivo esercizio delle libertà democratiche garantite dalla Costituzione italiana, ha diritto d'asilo nel territorio della Repubblica secondo le condizioni stabilite dalla legge.</a:t>
            </a:r>
          </a:p>
          <a:p>
            <a:pPr lvl="0">
              <a:spcAft>
                <a:spcPts val="300"/>
              </a:spcAft>
              <a:buClr>
                <a:srgbClr val="31B6FD"/>
              </a:buClr>
              <a:buSzPct val="100000"/>
            </a:pPr>
            <a:r>
              <a:rPr lang="it-IT" sz="2000" dirty="0" smtClean="0">
                <a:solidFill>
                  <a:schemeClr val="tx2"/>
                </a:solidFill>
              </a:rPr>
              <a:t>Non </a:t>
            </a:r>
            <a:r>
              <a:rPr lang="it-IT" sz="2000" dirty="0">
                <a:solidFill>
                  <a:schemeClr val="tx2"/>
                </a:solidFill>
              </a:rPr>
              <a:t>è ammessa l'estradizione dello straniero per reati politici</a:t>
            </a:r>
            <a:r>
              <a:rPr lang="it-IT" sz="2000" dirty="0" smtClean="0">
                <a:solidFill>
                  <a:schemeClr val="tx2"/>
                </a:solidFill>
              </a:rPr>
              <a:t>.</a:t>
            </a:r>
            <a:endParaRPr lang="it-IT" sz="2000" dirty="0">
              <a:solidFill>
                <a:schemeClr val="tx2"/>
              </a:solidFill>
            </a:endParaRPr>
          </a:p>
        </p:txBody>
      </p:sp>
    </p:spTree>
    <p:extLst>
      <p:ext uri="{BB962C8B-B14F-4D97-AF65-F5344CB8AC3E}">
        <p14:creationId xmlns:p14="http://schemas.microsoft.com/office/powerpoint/2010/main" val="67896541"/>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0" y="338139"/>
            <a:ext cx="8892480" cy="930622"/>
          </a:xfrm>
        </p:spPr>
        <p:txBody>
          <a:bodyPr>
            <a:normAutofit/>
          </a:bodyPr>
          <a:lstStyle/>
          <a:p>
            <a:pPr algn="r"/>
            <a:r>
              <a:rPr lang="it-IT" dirty="0" smtClean="0"/>
              <a:t>Principi fondamentali</a:t>
            </a:r>
            <a:endParaRPr lang="it-IT" dirty="0"/>
          </a:p>
        </p:txBody>
      </p:sp>
      <p:sp>
        <p:nvSpPr>
          <p:cNvPr id="4" name="Elaborazione alternativa 3"/>
          <p:cNvSpPr/>
          <p:nvPr/>
        </p:nvSpPr>
        <p:spPr>
          <a:xfrm>
            <a:off x="275995" y="1268760"/>
            <a:ext cx="5448133" cy="4032448"/>
          </a:xfrm>
          <a:prstGeom prst="flowChartAlternateProcess">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lnRef>
          <a:fillRef idx="1">
            <a:schemeClr val="lt1"/>
          </a:fillRef>
          <a:effectRef idx="0">
            <a:schemeClr val="accent1"/>
          </a:effectRef>
          <a:fontRef idx="minor">
            <a:schemeClr val="dk1"/>
          </a:fontRef>
        </p:style>
        <p:txBody>
          <a:bodyPr rtlCol="0" anchor="ctr"/>
          <a:lstStyle/>
          <a:p>
            <a:pPr lvl="0">
              <a:spcAft>
                <a:spcPts val="300"/>
              </a:spcAft>
              <a:buClr>
                <a:srgbClr val="31B6FD"/>
              </a:buClr>
              <a:buSzPct val="100000"/>
            </a:pPr>
            <a:r>
              <a:rPr lang="it-IT" sz="2200" b="1" dirty="0">
                <a:solidFill>
                  <a:schemeClr val="tx2"/>
                </a:solidFill>
              </a:rPr>
              <a:t>Art. </a:t>
            </a:r>
            <a:r>
              <a:rPr lang="it-IT" sz="2200" b="1" dirty="0" smtClean="0">
                <a:solidFill>
                  <a:schemeClr val="tx2"/>
                </a:solidFill>
              </a:rPr>
              <a:t>11</a:t>
            </a:r>
          </a:p>
          <a:p>
            <a:pPr lvl="0">
              <a:spcAft>
                <a:spcPts val="300"/>
              </a:spcAft>
              <a:buClr>
                <a:srgbClr val="31B6FD"/>
              </a:buClr>
              <a:buSzPct val="100000"/>
            </a:pPr>
            <a:r>
              <a:rPr lang="it-IT" sz="2000" dirty="0">
                <a:solidFill>
                  <a:schemeClr val="tx2"/>
                </a:solidFill>
              </a:rPr>
              <a:t>L'Italia ripudia la guerra come strumento di offesa alla libertà degli altri popoli e come mezzo di risoluzione delle controversie internazionali; consente, in condizioni di parità con gli altri Stati, alle limitazioni di sovranità necessarie ad un ordinamento che assicuri la pace e la giustizia fra le Nazioni; promuove e favorisce le organizzazioni internazionali rivolte a tale scopo</a:t>
            </a:r>
            <a:r>
              <a:rPr lang="it-IT" sz="2000" dirty="0" smtClean="0">
                <a:solidFill>
                  <a:schemeClr val="tx2"/>
                </a:solidFill>
              </a:rPr>
              <a:t>.</a:t>
            </a:r>
            <a:endParaRPr lang="it-IT" sz="2000" dirty="0">
              <a:solidFill>
                <a:schemeClr val="tx2"/>
              </a:solidFill>
            </a:endParaRPr>
          </a:p>
        </p:txBody>
      </p:sp>
      <p:sp>
        <p:nvSpPr>
          <p:cNvPr id="5" name="Elaborazione alternativa 4"/>
          <p:cNvSpPr/>
          <p:nvPr/>
        </p:nvSpPr>
        <p:spPr>
          <a:xfrm>
            <a:off x="6012160" y="1916832"/>
            <a:ext cx="2783837" cy="4608512"/>
          </a:xfrm>
          <a:prstGeom prst="flowChartAlternateProcess">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lnRef>
          <a:fillRef idx="1">
            <a:schemeClr val="lt1"/>
          </a:fillRef>
          <a:effectRef idx="0">
            <a:schemeClr val="accent1"/>
          </a:effectRef>
          <a:fontRef idx="minor">
            <a:schemeClr val="dk1"/>
          </a:fontRef>
        </p:style>
        <p:txBody>
          <a:bodyPr rtlCol="0" anchor="ctr"/>
          <a:lstStyle/>
          <a:p>
            <a:pPr lvl="0">
              <a:spcAft>
                <a:spcPts val="300"/>
              </a:spcAft>
              <a:buClr>
                <a:srgbClr val="31B6FD"/>
              </a:buClr>
              <a:buSzPct val="100000"/>
            </a:pPr>
            <a:r>
              <a:rPr lang="it-IT" sz="2200" b="1" dirty="0">
                <a:solidFill>
                  <a:schemeClr val="tx2"/>
                </a:solidFill>
              </a:rPr>
              <a:t>Art. </a:t>
            </a:r>
            <a:r>
              <a:rPr lang="it-IT" sz="2200" b="1" dirty="0" smtClean="0">
                <a:solidFill>
                  <a:schemeClr val="tx2"/>
                </a:solidFill>
              </a:rPr>
              <a:t>12</a:t>
            </a:r>
            <a:endParaRPr lang="it-IT" sz="2200" b="1" dirty="0">
              <a:solidFill>
                <a:schemeClr val="tx2"/>
              </a:solidFill>
            </a:endParaRPr>
          </a:p>
          <a:p>
            <a:pPr lvl="0">
              <a:spcAft>
                <a:spcPts val="300"/>
              </a:spcAft>
              <a:buClr>
                <a:srgbClr val="31B6FD"/>
              </a:buClr>
              <a:buSzPct val="100000"/>
            </a:pPr>
            <a:r>
              <a:rPr lang="it-IT" sz="2000" dirty="0">
                <a:solidFill>
                  <a:schemeClr val="tx2"/>
                </a:solidFill>
              </a:rPr>
              <a:t>La bandiera della Repubblica è il tricolore italiano: verde, bianco e rosso, a tre bande verticali di eguali dimensioni.</a:t>
            </a:r>
          </a:p>
        </p:txBody>
      </p:sp>
    </p:spTree>
    <p:extLst>
      <p:ext uri="{BB962C8B-B14F-4D97-AF65-F5344CB8AC3E}">
        <p14:creationId xmlns:p14="http://schemas.microsoft.com/office/powerpoint/2010/main" val="3522153107"/>
      </p:ext>
    </p:extLst>
  </p:cSld>
  <p:clrMapOvr>
    <a:masterClrMapping/>
  </p:clrMapOvr>
  <p:transition>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251521" y="1916832"/>
            <a:ext cx="4104456" cy="4680520"/>
          </a:xfrm>
        </p:spPr>
        <p:txBody>
          <a:bodyPr>
            <a:normAutofit/>
          </a:bodyPr>
          <a:lstStyle/>
          <a:p>
            <a:pPr>
              <a:buFont typeface="Arial" pitchFamily="34" charset="0"/>
              <a:buChar char="•"/>
            </a:pPr>
            <a:endParaRPr lang="it-IT" dirty="0" smtClean="0"/>
          </a:p>
          <a:p>
            <a:pPr>
              <a:buFont typeface="Arial" pitchFamily="34" charset="0"/>
              <a:buChar char="•"/>
            </a:pPr>
            <a:r>
              <a:rPr lang="it-IT" sz="2200" b="1" dirty="0" smtClean="0"/>
              <a:t>I mass media: </a:t>
            </a:r>
            <a:r>
              <a:rPr lang="it-IT" sz="2200" dirty="0" smtClean="0"/>
              <a:t>controllo delle menti, attraverso la televisione e le pubblicità. Questi strumenti, secondo l’idea di Popper, porterebbero a una manipolazione mentale (fenomeno della massificazione), soprattutto nei bambini, più facilmente impressionabili.</a:t>
            </a:r>
          </a:p>
          <a:p>
            <a:pPr>
              <a:buFont typeface="Arial" pitchFamily="34" charset="0"/>
              <a:buChar char="•"/>
            </a:pPr>
            <a:r>
              <a:rPr lang="it-IT" dirty="0" smtClean="0"/>
              <a:t>	</a:t>
            </a:r>
          </a:p>
        </p:txBody>
      </p:sp>
      <p:sp>
        <p:nvSpPr>
          <p:cNvPr id="3" name="Titolo 2"/>
          <p:cNvSpPr>
            <a:spLocks noGrp="1"/>
          </p:cNvSpPr>
          <p:nvPr>
            <p:ph type="title"/>
          </p:nvPr>
        </p:nvSpPr>
        <p:spPr>
          <a:xfrm>
            <a:off x="467544" y="548680"/>
            <a:ext cx="8229600" cy="1002440"/>
          </a:xfrm>
        </p:spPr>
        <p:txBody>
          <a:bodyPr/>
          <a:lstStyle/>
          <a:p>
            <a:r>
              <a:rPr lang="it-IT" dirty="0" smtClean="0"/>
              <a:t>I nemici della democrazia</a:t>
            </a:r>
            <a:endParaRPr lang="it-IT" dirty="0"/>
          </a:p>
        </p:txBody>
      </p:sp>
      <p:pic>
        <p:nvPicPr>
          <p:cNvPr id="1026" name="Picture 2" descr="http://2.bp.blogspot.com/-ab_oc-y9s-I/U3sIwtPMAII/AAAAAAAABl8/Sdnh_8z7r3o/s1600/tv_manipulation.jpg"/>
          <p:cNvPicPr>
            <a:picLocks noChangeAspect="1" noChangeArrowheads="1"/>
          </p:cNvPicPr>
          <p:nvPr/>
        </p:nvPicPr>
        <p:blipFill>
          <a:blip r:embed="rId2" cstate="print"/>
          <a:srcRect/>
          <a:stretch>
            <a:fillRect/>
          </a:stretch>
        </p:blipFill>
        <p:spPr bwMode="auto">
          <a:xfrm>
            <a:off x="4788024" y="2132856"/>
            <a:ext cx="3672408" cy="3886076"/>
          </a:xfrm>
          <a:prstGeom prst="rect">
            <a:avLst/>
          </a:prstGeom>
          <a:noFill/>
        </p:spPr>
      </p:pic>
    </p:spTree>
    <p:extLst>
      <p:ext uri="{BB962C8B-B14F-4D97-AF65-F5344CB8AC3E}">
        <p14:creationId xmlns:p14="http://schemas.microsoft.com/office/powerpoint/2010/main" val="1072063573"/>
      </p:ext>
    </p:extLst>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872067" y="2675467"/>
            <a:ext cx="4131981" cy="3450696"/>
          </a:xfrm>
        </p:spPr>
        <p:txBody>
          <a:bodyPr/>
          <a:lstStyle/>
          <a:p>
            <a:r>
              <a:rPr lang="it-IT" b="1" dirty="0" smtClean="0"/>
              <a:t>Il rivoluzionario:</a:t>
            </a:r>
            <a:r>
              <a:rPr lang="it-IT" dirty="0" smtClean="0"/>
              <a:t> usa come strumento di modifica dell’ordine costituito l’azione rivoluzionaria. Il democratico pensa che, per risolvere le problematiche, bisogna avere un approccio dialogico e legale invece di compiere atti estremi.</a:t>
            </a:r>
          </a:p>
          <a:p>
            <a:endParaRPr lang="it-IT" dirty="0"/>
          </a:p>
        </p:txBody>
      </p:sp>
      <p:sp>
        <p:nvSpPr>
          <p:cNvPr id="3" name="Titolo 2"/>
          <p:cNvSpPr>
            <a:spLocks noGrp="1"/>
          </p:cNvSpPr>
          <p:nvPr>
            <p:ph type="title"/>
          </p:nvPr>
        </p:nvSpPr>
        <p:spPr/>
        <p:txBody>
          <a:bodyPr/>
          <a:lstStyle/>
          <a:p>
            <a:r>
              <a:rPr lang="it-IT" dirty="0" smtClean="0"/>
              <a:t>I nemici della democrazia</a:t>
            </a:r>
            <a:endParaRPr lang="it-IT" dirty="0"/>
          </a:p>
        </p:txBody>
      </p:sp>
      <p:pic>
        <p:nvPicPr>
          <p:cNvPr id="33794" name="Picture 2" descr="http://www.leggioggi.it/wp-content/uploads/2011/02/libia1.png"/>
          <p:cNvPicPr>
            <a:picLocks noChangeAspect="1" noChangeArrowheads="1"/>
          </p:cNvPicPr>
          <p:nvPr/>
        </p:nvPicPr>
        <p:blipFill>
          <a:blip r:embed="rId2" cstate="print"/>
          <a:srcRect/>
          <a:stretch>
            <a:fillRect/>
          </a:stretch>
        </p:blipFill>
        <p:spPr bwMode="auto">
          <a:xfrm>
            <a:off x="4860032" y="2564904"/>
            <a:ext cx="3995936" cy="3570221"/>
          </a:xfrm>
          <a:prstGeom prst="rect">
            <a:avLst/>
          </a:prstGeom>
          <a:noFill/>
        </p:spPr>
      </p:pic>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3794"/>
                                        </p:tgtEl>
                                        <p:attrNameLst>
                                          <p:attrName>style.visibility</p:attrName>
                                        </p:attrNameLst>
                                      </p:cBhvr>
                                      <p:to>
                                        <p:strVal val="visible"/>
                                      </p:to>
                                    </p:set>
                                    <p:animEffect transition="in" filter="randombar(horizontal)">
                                      <p:cBhvr>
                                        <p:cTn id="7" dur="500"/>
                                        <p:tgtEl>
                                          <p:spTgt spid="33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872067" y="2675467"/>
            <a:ext cx="4420013" cy="3450696"/>
          </a:xfrm>
        </p:spPr>
        <p:txBody>
          <a:bodyPr>
            <a:noAutofit/>
          </a:bodyPr>
          <a:lstStyle/>
          <a:p>
            <a:r>
              <a:rPr lang="it-IT" b="1" dirty="0" smtClean="0"/>
              <a:t>La corruzione: </a:t>
            </a:r>
            <a:r>
              <a:rPr lang="it-IT" dirty="0" smtClean="0"/>
              <a:t>denaro ricevuto dai pubblici funzionari per concedere favori o anche, caso ancora più grave, per rispettare precisi diritti dei cittadini. La corruzione offende la coscienza del cittadino onesto.</a:t>
            </a:r>
            <a:endParaRPr lang="it-IT" dirty="0"/>
          </a:p>
        </p:txBody>
      </p:sp>
      <p:sp>
        <p:nvSpPr>
          <p:cNvPr id="3" name="Titolo 2"/>
          <p:cNvSpPr>
            <a:spLocks noGrp="1"/>
          </p:cNvSpPr>
          <p:nvPr>
            <p:ph type="title"/>
          </p:nvPr>
        </p:nvSpPr>
        <p:spPr/>
        <p:txBody>
          <a:bodyPr/>
          <a:lstStyle/>
          <a:p>
            <a:r>
              <a:rPr lang="it-IT" dirty="0" smtClean="0"/>
              <a:t>I nemici della democrazia</a:t>
            </a:r>
            <a:endParaRPr lang="it-IT" dirty="0"/>
          </a:p>
        </p:txBody>
      </p:sp>
      <p:pic>
        <p:nvPicPr>
          <p:cNvPr id="32770" name="Picture 2" descr="http://www.comboni.org/admin/img/uploads/1358.jpg"/>
          <p:cNvPicPr>
            <a:picLocks noChangeAspect="1" noChangeArrowheads="1"/>
          </p:cNvPicPr>
          <p:nvPr/>
        </p:nvPicPr>
        <p:blipFill>
          <a:blip r:embed="rId2" cstate="print"/>
          <a:srcRect/>
          <a:stretch>
            <a:fillRect/>
          </a:stretch>
        </p:blipFill>
        <p:spPr bwMode="auto">
          <a:xfrm>
            <a:off x="5724128" y="2924944"/>
            <a:ext cx="2736304" cy="2553933"/>
          </a:xfrm>
          <a:prstGeom prst="rect">
            <a:avLst/>
          </a:prstGeom>
          <a:noFill/>
        </p:spPr>
      </p:pic>
    </p:spTree>
  </p:cSld>
  <p:clrMapOvr>
    <a:masterClrMapping/>
  </p:clrMapOvr>
  <p:transition>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fade">
                                      <p:cBhvr>
                                        <p:cTn id="7" dur="1000"/>
                                        <p:tgtEl>
                                          <p:spTgt spid="327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a:bodyPr>
          <a:lstStyle/>
          <a:p>
            <a:r>
              <a:rPr lang="it-IT" sz="9600" dirty="0" smtClean="0"/>
              <a:t>The end</a:t>
            </a:r>
            <a:endParaRPr lang="it-IT" sz="9600" dirty="0"/>
          </a:p>
        </p:txBody>
      </p:sp>
      <p:sp>
        <p:nvSpPr>
          <p:cNvPr id="3" name="Sottotitolo 2"/>
          <p:cNvSpPr>
            <a:spLocks noGrp="1"/>
          </p:cNvSpPr>
          <p:nvPr>
            <p:ph type="subTitle" idx="1"/>
          </p:nvPr>
        </p:nvSpPr>
        <p:spPr/>
        <p:txBody>
          <a:bodyPr/>
          <a:lstStyle/>
          <a:p>
            <a:endParaRPr lang="it-IT"/>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nde">
  <a:themeElements>
    <a:clrScheme name="Onde">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nde">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nde">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584</TotalTime>
  <Words>1495</Words>
  <Application>Microsoft Office PowerPoint</Application>
  <PresentationFormat>Presentazione su schermo (4:3)</PresentationFormat>
  <Paragraphs>117</Paragraphs>
  <Slides>22</Slides>
  <Notes>0</Notes>
  <HiddenSlides>0</HiddenSlides>
  <MMClips>1</MMClips>
  <ScaleCrop>false</ScaleCrop>
  <HeadingPairs>
    <vt:vector size="4" baseType="variant">
      <vt:variant>
        <vt:lpstr>Tema</vt:lpstr>
      </vt:variant>
      <vt:variant>
        <vt:i4>1</vt:i4>
      </vt:variant>
      <vt:variant>
        <vt:lpstr>Titoli diapositive</vt:lpstr>
      </vt:variant>
      <vt:variant>
        <vt:i4>22</vt:i4>
      </vt:variant>
    </vt:vector>
  </HeadingPairs>
  <TitlesOfParts>
    <vt:vector size="23" baseType="lpstr">
      <vt:lpstr>Onde</vt:lpstr>
      <vt:lpstr>La Democrazia</vt:lpstr>
      <vt:lpstr>Le origini della democrazia</vt:lpstr>
      <vt:lpstr>Come la tecnica politica è stata distribuita a tutti gli uomini</vt:lpstr>
      <vt:lpstr>Differenza tra democrazia ateniese e attuale</vt:lpstr>
      <vt:lpstr>Rousseau (1712- 1778)</vt:lpstr>
      <vt:lpstr>Presentazione standard di PowerPoint</vt:lpstr>
      <vt:lpstr>Karl Popper (1902-1994)</vt:lpstr>
      <vt:lpstr>Presentazione standard di PowerPoint</vt:lpstr>
      <vt:lpstr>La Costituzione Italiana</vt:lpstr>
      <vt:lpstr>La Costituzione come compromesso</vt:lpstr>
      <vt:lpstr>Repubblica Italiana</vt:lpstr>
      <vt:lpstr>Principi fondamentali della costituzione italiana</vt:lpstr>
      <vt:lpstr>Principi fondamentali</vt:lpstr>
      <vt:lpstr>Principi fondamentali</vt:lpstr>
      <vt:lpstr>Principi fondamentali</vt:lpstr>
      <vt:lpstr>Principi fondamentali</vt:lpstr>
      <vt:lpstr>Principi fondamentali</vt:lpstr>
      <vt:lpstr>Principi fondamentali</vt:lpstr>
      <vt:lpstr>I nemici della democrazia</vt:lpstr>
      <vt:lpstr>I nemici della democrazia</vt:lpstr>
      <vt:lpstr>I nemici della democrazia</vt:lpstr>
      <vt:lpstr>The end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democrazia</dc:title>
  <dc:creator>annamaria</dc:creator>
  <cp:lastModifiedBy>Aula_34</cp:lastModifiedBy>
  <cp:revision>73</cp:revision>
  <dcterms:created xsi:type="dcterms:W3CDTF">2016-01-05T14:03:34Z</dcterms:created>
  <dcterms:modified xsi:type="dcterms:W3CDTF">2016-01-16T10:21:51Z</dcterms:modified>
</cp:coreProperties>
</file>