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5" r:id="rId9"/>
    <p:sldId id="261" r:id="rId10"/>
    <p:sldId id="263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6B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925761A-7AD9-4901-99F7-71C1E297AED4}" type="datetimeFigureOut">
              <a:rPr lang="it-IT" smtClean="0"/>
              <a:t>04/11/2015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785BC5D-FFB9-4FDF-904F-D921C4180E32}" type="slidenum">
              <a:rPr lang="it-IT" smtClean="0"/>
              <a:t>‹N›</a:t>
            </a:fld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ERASMUS PLUS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NUOVO PROGRAMMA EUROPEO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986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 smtClean="0"/>
              <a:t>Erasmus </a:t>
            </a:r>
            <a:r>
              <a:rPr lang="it-IT" sz="2800" dirty="0"/>
              <a:t>+ è il nuovo programma di mobilità dell'Unione Europea </a:t>
            </a:r>
            <a:r>
              <a:rPr lang="it-IT" sz="2800" dirty="0" smtClean="0"/>
              <a:t> rivolto a:</a:t>
            </a:r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 smtClean="0"/>
              <a:t> istruzione </a:t>
            </a:r>
          </a:p>
          <a:p>
            <a:r>
              <a:rPr lang="it-IT" sz="2800" dirty="0" smtClean="0"/>
              <a:t> formazione</a:t>
            </a:r>
          </a:p>
          <a:p>
            <a:r>
              <a:rPr lang="it-IT" sz="2800" dirty="0" smtClean="0"/>
              <a:t>  </a:t>
            </a:r>
            <a:r>
              <a:rPr lang="it-IT" sz="2800" dirty="0"/>
              <a:t>gioventù</a:t>
            </a:r>
          </a:p>
          <a:p>
            <a:r>
              <a:rPr lang="it-IT" sz="2800" dirty="0" smtClean="0"/>
              <a:t>  sport</a:t>
            </a:r>
          </a:p>
          <a:p>
            <a:pPr marL="0" indent="0">
              <a:buNone/>
            </a:pPr>
            <a:r>
              <a:rPr lang="it-IT" sz="2800" dirty="0" smtClean="0"/>
              <a:t> </a:t>
            </a:r>
            <a:endParaRPr lang="it-IT" sz="28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dirty="0"/>
              <a:t>COS'È </a:t>
            </a:r>
            <a:r>
              <a:rPr lang="it-IT" sz="3200" b="1" dirty="0" smtClean="0"/>
              <a:t>ERASMUS </a:t>
            </a:r>
            <a:r>
              <a:rPr lang="it-IT" sz="3200" b="1" dirty="0"/>
              <a:t>PLUS</a:t>
            </a:r>
          </a:p>
        </p:txBody>
      </p:sp>
    </p:spTree>
    <p:extLst>
      <p:ext uri="{BB962C8B-B14F-4D97-AF65-F5344CB8AC3E}">
        <p14:creationId xmlns:p14="http://schemas.microsoft.com/office/powerpoint/2010/main" val="32213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it-IT" sz="2800" dirty="0" smtClean="0">
                <a:solidFill>
                  <a:srgbClr val="C00000"/>
                </a:solidFill>
              </a:rPr>
              <a:t>Alzare </a:t>
            </a:r>
            <a:r>
              <a:rPr lang="it-IT" sz="2800" dirty="0">
                <a:solidFill>
                  <a:srgbClr val="C00000"/>
                </a:solidFill>
              </a:rPr>
              <a:t>il livello di educazione in </a:t>
            </a:r>
            <a:r>
              <a:rPr lang="it-IT" sz="2800" dirty="0" smtClean="0">
                <a:solidFill>
                  <a:srgbClr val="C00000"/>
                </a:solidFill>
              </a:rPr>
              <a:t>Europa, favorendo la </a:t>
            </a:r>
            <a:r>
              <a:rPr lang="it-IT" sz="2800" dirty="0">
                <a:solidFill>
                  <a:srgbClr val="C00000"/>
                </a:solidFill>
              </a:rPr>
              <a:t>mobilità e </a:t>
            </a:r>
            <a:r>
              <a:rPr lang="it-IT" sz="2800" dirty="0" smtClean="0">
                <a:solidFill>
                  <a:srgbClr val="C00000"/>
                </a:solidFill>
              </a:rPr>
              <a:t>creando  più occupazione</a:t>
            </a:r>
            <a:r>
              <a:rPr lang="it-IT" sz="2800" dirty="0" smtClean="0"/>
              <a:t>; 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800" dirty="0" smtClean="0">
                <a:solidFill>
                  <a:srgbClr val="956B8C"/>
                </a:solidFill>
              </a:rPr>
              <a:t>Raggiungimento </a:t>
            </a:r>
            <a:r>
              <a:rPr lang="it-IT" sz="2800" dirty="0">
                <a:solidFill>
                  <a:srgbClr val="956B8C"/>
                </a:solidFill>
              </a:rPr>
              <a:t>di una cooperazione europea </a:t>
            </a:r>
            <a:r>
              <a:rPr lang="it-IT" sz="2800" dirty="0" smtClean="0">
                <a:solidFill>
                  <a:srgbClr val="956B8C"/>
                </a:solidFill>
              </a:rPr>
              <a:t>strategica da </a:t>
            </a:r>
            <a:r>
              <a:rPr lang="it-IT" sz="2800" dirty="0">
                <a:solidFill>
                  <a:srgbClr val="956B8C"/>
                </a:solidFill>
              </a:rPr>
              <a:t>un punto di vista educativo</a:t>
            </a:r>
            <a:r>
              <a:rPr lang="it-IT" sz="2800" dirty="0" smtClean="0"/>
              <a:t>;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800" dirty="0" smtClean="0"/>
              <a:t> </a:t>
            </a:r>
            <a:r>
              <a:rPr lang="it-IT" sz="2800" dirty="0">
                <a:solidFill>
                  <a:srgbClr val="FF0000"/>
                </a:solidFill>
              </a:rPr>
              <a:t>Rendere più semplice il riconoscimento di certificati e attestati a livello </a:t>
            </a:r>
            <a:r>
              <a:rPr lang="it-IT" sz="2800" dirty="0" smtClean="0">
                <a:solidFill>
                  <a:srgbClr val="FF0000"/>
                </a:solidFill>
              </a:rPr>
              <a:t>europeo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800" dirty="0" smtClean="0"/>
              <a:t> </a:t>
            </a:r>
            <a:r>
              <a:rPr lang="it-IT" sz="2800" dirty="0">
                <a:solidFill>
                  <a:srgbClr val="7030A0"/>
                </a:solidFill>
              </a:rPr>
              <a:t>Promuovere i valori dell’Unione Europea</a:t>
            </a:r>
            <a:r>
              <a:rPr lang="it-IT" dirty="0">
                <a:solidFill>
                  <a:srgbClr val="7030A0"/>
                </a:solidFill>
              </a:rPr>
              <a:t>.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200" dirty="0" smtClean="0"/>
              <a:t>Obiettivi del programma Erasmus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05191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2132856"/>
            <a:ext cx="7408333" cy="34506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dirty="0"/>
              <a:t> 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sz="7200" b="1" dirty="0"/>
              <a:t>Attività chiave 1 – Mobilità </a:t>
            </a:r>
            <a:r>
              <a:rPr lang="it-IT" sz="7200" b="1" dirty="0" smtClean="0"/>
              <a:t>individuale ai </a:t>
            </a:r>
            <a:r>
              <a:rPr lang="it-IT" sz="7200" b="1" dirty="0"/>
              <a:t>fini dell’apprendimento (KA1</a:t>
            </a:r>
            <a:r>
              <a:rPr lang="it-IT" sz="7200" b="1" dirty="0" smtClean="0"/>
              <a:t>)</a:t>
            </a:r>
            <a:endParaRPr lang="it-IT" sz="7200" dirty="0"/>
          </a:p>
          <a:p>
            <a:pPr marL="0" indent="0">
              <a:buNone/>
            </a:pPr>
            <a:r>
              <a:rPr lang="it-IT" sz="7200" dirty="0"/>
              <a:t/>
            </a:r>
            <a:br>
              <a:rPr lang="it-IT" sz="7200" dirty="0"/>
            </a:br>
            <a:r>
              <a:rPr lang="it-IT" sz="7200" dirty="0"/>
              <a:t>– Mobilità </a:t>
            </a:r>
            <a:r>
              <a:rPr lang="it-IT" sz="7200" dirty="0" smtClean="0"/>
              <a:t>di </a:t>
            </a:r>
            <a:r>
              <a:rPr lang="it-IT" sz="7200" dirty="0"/>
              <a:t>studenti di istruzione superiore, </a:t>
            </a:r>
            <a:r>
              <a:rPr lang="it-IT" sz="7200" dirty="0" err="1" smtClean="0"/>
              <a:t>docenti,tirocinanti</a:t>
            </a:r>
            <a:r>
              <a:rPr lang="it-IT" sz="7200" dirty="0"/>
              <a:t>, giovani e </a:t>
            </a:r>
            <a:r>
              <a:rPr lang="it-IT" sz="7200" dirty="0" smtClean="0"/>
              <a:t>volontari per </a:t>
            </a:r>
            <a:r>
              <a:rPr lang="it-IT" sz="7200" dirty="0"/>
              <a:t>compiere esperienze professionali e di apprendimento in un’altra </a:t>
            </a:r>
            <a:r>
              <a:rPr lang="it-IT" sz="7200" dirty="0" smtClean="0"/>
              <a:t>nazione</a:t>
            </a:r>
            <a:r>
              <a:rPr lang="it-IT" sz="7200" dirty="0"/>
              <a:t/>
            </a:r>
            <a:br>
              <a:rPr lang="it-IT" sz="7200" dirty="0"/>
            </a:br>
            <a:r>
              <a:rPr lang="it-IT" sz="7200" dirty="0"/>
              <a:t> </a:t>
            </a:r>
          </a:p>
          <a:p>
            <a:pPr marL="0" indent="0">
              <a:buNone/>
            </a:pPr>
            <a:r>
              <a:rPr lang="it-IT" sz="7200" b="1" dirty="0"/>
              <a:t>Attività chiave 2 – Cooperazione per l’innovazione e le buone pratiche (KA2)</a:t>
            </a:r>
            <a:r>
              <a:rPr lang="it-IT" sz="7200" dirty="0"/>
              <a:t/>
            </a:r>
            <a:br>
              <a:rPr lang="it-IT" sz="7200" dirty="0"/>
            </a:br>
            <a:r>
              <a:rPr lang="it-IT" sz="7200" dirty="0"/>
              <a:t/>
            </a:r>
            <a:br>
              <a:rPr lang="it-IT" sz="7200" dirty="0"/>
            </a:br>
            <a:r>
              <a:rPr lang="it-IT" sz="7200" dirty="0"/>
              <a:t>– Partenariati strategici tra organismi dei settori </a:t>
            </a:r>
            <a:r>
              <a:rPr lang="it-IT" sz="7200" dirty="0" smtClean="0"/>
              <a:t>dell’educazione/formazione </a:t>
            </a:r>
            <a:r>
              <a:rPr lang="it-IT" sz="7200" dirty="0"/>
              <a:t>o </a:t>
            </a:r>
            <a:r>
              <a:rPr lang="it-IT" sz="7200" dirty="0" smtClean="0"/>
              <a:t> della gioventù </a:t>
            </a:r>
            <a:r>
              <a:rPr lang="it-IT" sz="7200" dirty="0"/>
              <a:t>e </a:t>
            </a:r>
            <a:r>
              <a:rPr lang="it-IT" sz="7200" dirty="0" smtClean="0"/>
              <a:t>di altri </a:t>
            </a:r>
            <a:r>
              <a:rPr lang="it-IT" sz="7200" dirty="0"/>
              <a:t>attori rilevanti</a:t>
            </a:r>
            <a:r>
              <a:rPr lang="it-IT" sz="7200" dirty="0" smtClean="0"/>
              <a:t>;</a:t>
            </a:r>
          </a:p>
          <a:p>
            <a:pPr marL="0" indent="0">
              <a:buNone/>
            </a:pPr>
            <a:r>
              <a:rPr lang="it-IT" sz="7200" dirty="0"/>
              <a:t> </a:t>
            </a:r>
          </a:p>
          <a:p>
            <a:pPr marL="0" indent="0">
              <a:buNone/>
            </a:pPr>
            <a:r>
              <a:rPr lang="it-IT" sz="7200" b="1" dirty="0"/>
              <a:t>Attività chiave 3 – Riforma delle politiche(KA3)</a:t>
            </a:r>
            <a:endParaRPr lang="it-IT" sz="7200" dirty="0"/>
          </a:p>
          <a:p>
            <a:endParaRPr lang="it-IT" sz="7200" dirty="0" smtClean="0"/>
          </a:p>
          <a:p>
            <a:pPr marL="0" indent="0">
              <a:buNone/>
            </a:pPr>
            <a:r>
              <a:rPr lang="it-IT" sz="7200" dirty="0" smtClean="0"/>
              <a:t>– </a:t>
            </a:r>
            <a:r>
              <a:rPr lang="it-IT" sz="7200" dirty="0"/>
              <a:t>Conoscenza delle politiche europee e nei singoli paesi dei settori educazione, apprendimento e </a:t>
            </a:r>
            <a:r>
              <a:rPr lang="it-IT" sz="7200" dirty="0" smtClean="0"/>
              <a:t>gioventù</a:t>
            </a:r>
            <a:endParaRPr lang="it-IT" sz="72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Struttura di Erasmus plus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696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it-IT" dirty="0" smtClean="0"/>
          </a:p>
          <a:p>
            <a:r>
              <a:rPr lang="it-IT" sz="2800" dirty="0" smtClean="0"/>
              <a:t>Il Liceo è partner del Progetto Erasmus plus «</a:t>
            </a:r>
            <a:r>
              <a:rPr lang="it-I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l’ORESTIE m’</a:t>
            </a:r>
            <a:r>
              <a:rPr lang="it-IT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était</a:t>
            </a:r>
            <a:r>
              <a:rPr lang="it-I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contée</a:t>
            </a:r>
            <a:r>
              <a:rPr lang="it-I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 </a:t>
            </a:r>
          </a:p>
          <a:p>
            <a:endParaRPr lang="it-IT" sz="2800" dirty="0" smtClean="0"/>
          </a:p>
          <a:p>
            <a:r>
              <a:rPr lang="it-IT" sz="2800" dirty="0" smtClean="0"/>
              <a:t>Altre scuole europee partecipanti sono:</a:t>
            </a:r>
          </a:p>
          <a:p>
            <a:pPr>
              <a:buFontTx/>
              <a:buChar char="-"/>
            </a:pPr>
            <a:r>
              <a:rPr lang="it-IT" sz="2800" dirty="0" smtClean="0"/>
              <a:t>L</a:t>
            </a:r>
            <a:r>
              <a:rPr lang="it-IT" sz="2800" dirty="0" smtClean="0"/>
              <a:t>’  </a:t>
            </a:r>
            <a:r>
              <a:rPr lang="it-IT" sz="2800" b="1" dirty="0" err="1" smtClean="0"/>
              <a:t>Athénée</a:t>
            </a:r>
            <a:r>
              <a:rPr lang="it-IT" sz="2800" b="1" dirty="0" smtClean="0"/>
              <a:t> </a:t>
            </a:r>
            <a:r>
              <a:rPr lang="it-IT" sz="2800" b="1" dirty="0" err="1" smtClean="0"/>
              <a:t>Royal</a:t>
            </a:r>
            <a:r>
              <a:rPr lang="it-IT" sz="2800" b="1" dirty="0" smtClean="0"/>
              <a:t> di </a:t>
            </a:r>
            <a:r>
              <a:rPr lang="it-IT" sz="2800" b="1" dirty="0" err="1" smtClean="0"/>
              <a:t>Thuin</a:t>
            </a:r>
            <a:r>
              <a:rPr lang="it-IT" sz="2800" b="1" dirty="0" smtClean="0"/>
              <a:t> ( Belgio</a:t>
            </a:r>
            <a:r>
              <a:rPr lang="it-IT" sz="2800" b="1" dirty="0" smtClean="0"/>
              <a:t>) </a:t>
            </a:r>
          </a:p>
          <a:p>
            <a:pPr>
              <a:buFontTx/>
              <a:buChar char="-"/>
            </a:pPr>
            <a:r>
              <a:rPr lang="it-IT" sz="2800" dirty="0" smtClean="0"/>
              <a:t>Il  </a:t>
            </a:r>
            <a:r>
              <a:rPr lang="it-IT" sz="2800" b="1" dirty="0" err="1" smtClean="0"/>
              <a:t>Gymnasio</a:t>
            </a:r>
            <a:r>
              <a:rPr lang="it-IT" sz="2800" b="1" dirty="0" smtClean="0"/>
              <a:t> </a:t>
            </a:r>
            <a:r>
              <a:rPr lang="it-IT" sz="2800" b="1" dirty="0" err="1" smtClean="0"/>
              <a:t>Mygdonias</a:t>
            </a:r>
            <a:r>
              <a:rPr lang="it-IT" sz="2800" b="1" dirty="0" smtClean="0"/>
              <a:t> di </a:t>
            </a:r>
            <a:r>
              <a:rPr lang="it-IT" sz="2800" b="1" dirty="0" err="1" smtClean="0"/>
              <a:t>Drimos</a:t>
            </a:r>
            <a:r>
              <a:rPr lang="it-IT" sz="2800" b="1" dirty="0" smtClean="0"/>
              <a:t> (Grecia</a:t>
            </a:r>
            <a:r>
              <a:rPr lang="it-IT" sz="2800" b="1" dirty="0" smtClean="0"/>
              <a:t>) </a:t>
            </a:r>
            <a:endParaRPr lang="it-IT" sz="2800" b="1" dirty="0" smtClean="0"/>
          </a:p>
          <a:p>
            <a:pPr>
              <a:buFontTx/>
              <a:buChar char="-"/>
            </a:pPr>
            <a:r>
              <a:rPr lang="it-IT" sz="2800" dirty="0" smtClean="0"/>
              <a:t>Il  </a:t>
            </a:r>
            <a:r>
              <a:rPr lang="it-IT" sz="2800" b="1" dirty="0" err="1" smtClean="0"/>
              <a:t>Gymnasio</a:t>
            </a:r>
            <a:r>
              <a:rPr lang="it-IT" sz="2800" b="1" dirty="0" smtClean="0"/>
              <a:t> </a:t>
            </a:r>
            <a:r>
              <a:rPr lang="it-IT" sz="2800" b="1" dirty="0" err="1" smtClean="0"/>
              <a:t>Armeniou</a:t>
            </a:r>
            <a:r>
              <a:rPr lang="it-IT" sz="2800" b="1" dirty="0" smtClean="0"/>
              <a:t> di Armenio </a:t>
            </a:r>
            <a:r>
              <a:rPr lang="it-IT" sz="2800" b="1" dirty="0" err="1" smtClean="0"/>
              <a:t>Larissa</a:t>
            </a:r>
            <a:r>
              <a:rPr lang="it-IT" sz="2800" b="1" dirty="0" smtClean="0"/>
              <a:t> (Grecia)</a:t>
            </a:r>
            <a:endParaRPr lang="it-IT" sz="2800" b="1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progetto Erasmus del nostro Istituto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96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 smtClean="0"/>
              <a:t>La trilogia di Eschilo «</a:t>
            </a:r>
            <a:r>
              <a:rPr lang="it-IT" sz="3200" dirty="0" err="1" smtClean="0"/>
              <a:t>Orestea</a:t>
            </a:r>
            <a:r>
              <a:rPr lang="it-IT" sz="3200" dirty="0" smtClean="0"/>
              <a:t>», partendo dall’adattamento di Michel </a:t>
            </a:r>
            <a:r>
              <a:rPr lang="it-IT" sz="3200" dirty="0" err="1" smtClean="0"/>
              <a:t>Tanner</a:t>
            </a:r>
            <a:endParaRPr lang="it-IT" sz="3200" dirty="0" smtClean="0"/>
          </a:p>
          <a:p>
            <a:pPr marL="0" indent="0">
              <a:buNone/>
            </a:pPr>
            <a:endParaRPr lang="it-IT" sz="3200" dirty="0" smtClean="0"/>
          </a:p>
          <a:p>
            <a:r>
              <a:rPr lang="it-IT" sz="3200" dirty="0" smtClean="0"/>
              <a:t>La nascita della Democrazia nella Grecia eschilea e la Democrazia oggi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Temi del Progetto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495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Concorso sul logo del progetto</a:t>
            </a:r>
          </a:p>
          <a:p>
            <a:r>
              <a:rPr lang="it-IT" dirty="0" smtClean="0"/>
              <a:t>Realizzazione di una brochure sulla Democrazia in francese ( lingua veicolare del progetto) </a:t>
            </a:r>
          </a:p>
          <a:p>
            <a:r>
              <a:rPr lang="it-IT" dirty="0" smtClean="0"/>
              <a:t>Realizzazione di un video con interviste ad anziani </a:t>
            </a:r>
            <a:r>
              <a:rPr lang="it-IT" dirty="0" smtClean="0"/>
              <a:t>sulla </a:t>
            </a:r>
            <a:r>
              <a:rPr lang="it-IT" dirty="0" smtClean="0"/>
              <a:t>loro esperienza in relazione alla democrazia</a:t>
            </a:r>
          </a:p>
          <a:p>
            <a:r>
              <a:rPr lang="it-IT" dirty="0" smtClean="0"/>
              <a:t>Realizzazione di un lavoro in </a:t>
            </a:r>
            <a:r>
              <a:rPr lang="it-IT" dirty="0" err="1" smtClean="0"/>
              <a:t>Power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sul tema «Come i giovani vedono oggi l’Europa e come vogliono l’Europa del domani» : momenti di dibattito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Azioni previste nel Progetto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31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Concorso per la realizzazione di un manifesto che pubblicizzi la rappresentazione finale della trilogia</a:t>
            </a:r>
          </a:p>
          <a:p>
            <a:r>
              <a:rPr lang="it-IT" dirty="0" smtClean="0"/>
              <a:t>Realizzazione di un modello di teatro antico ( in 3D)</a:t>
            </a:r>
          </a:p>
          <a:p>
            <a:r>
              <a:rPr lang="it-IT" dirty="0" smtClean="0"/>
              <a:t>Preparazione e messa in scena della trilogia eschilea (nelle lingue di studio presso il nostro Liceo)</a:t>
            </a:r>
          </a:p>
          <a:p>
            <a:r>
              <a:rPr lang="it-IT" dirty="0" smtClean="0"/>
              <a:t>Preparazione e messa in scena ( in italiano) dell’Agamennone</a:t>
            </a:r>
          </a:p>
          <a:p>
            <a:r>
              <a:rPr lang="it-IT" dirty="0" smtClean="0"/>
              <a:t>Realizzazione di un album souvenir sui due anni di partenariato 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Azioni previste nel Progetto</a:t>
            </a:r>
          </a:p>
        </p:txBody>
      </p:sp>
    </p:spTree>
    <p:extLst>
      <p:ext uri="{BB962C8B-B14F-4D97-AF65-F5344CB8AC3E}">
        <p14:creationId xmlns:p14="http://schemas.microsoft.com/office/powerpoint/2010/main" val="424297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Incoraggiare i nostri studenti alla pratica della lettura, della scrittura e dell’esposizione orale</a:t>
            </a:r>
          </a:p>
          <a:p>
            <a:r>
              <a:rPr lang="it-IT" dirty="0" smtClean="0"/>
              <a:t>Potenziare l’apprendimento delle lingue europee</a:t>
            </a:r>
          </a:p>
          <a:p>
            <a:r>
              <a:rPr lang="it-IT" dirty="0" smtClean="0"/>
              <a:t>Suscitare l’interesse e lo studio verso i grandi temi dell’attualità</a:t>
            </a:r>
          </a:p>
          <a:p>
            <a:r>
              <a:rPr lang="it-IT" dirty="0" smtClean="0"/>
              <a:t>Sviluppare la coesione di gruppo, la cooperazione, la perseveranza e la fiducia in sé stessi</a:t>
            </a:r>
          </a:p>
          <a:p>
            <a:r>
              <a:rPr lang="it-IT" dirty="0" smtClean="0"/>
              <a:t>Rafforzare la coscienza di cittadini responsabili</a:t>
            </a:r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Obiettivi del Progetto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366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72067" y="1556792"/>
            <a:ext cx="7408333" cy="4569371"/>
          </a:xfrm>
        </p:spPr>
        <p:txBody>
          <a:bodyPr>
            <a:normAutofit/>
          </a:bodyPr>
          <a:lstStyle/>
          <a:p>
            <a:r>
              <a:rPr lang="it-IT" dirty="0" smtClean="0"/>
              <a:t>I MOBILITA’  - Agropoli 21-25 febbraio 2016</a:t>
            </a:r>
          </a:p>
          <a:p>
            <a:pPr marL="0" indent="0" algn="just">
              <a:buNone/>
            </a:pPr>
            <a:r>
              <a:rPr lang="it-IT" sz="1800" u="sng" dirty="0" smtClean="0"/>
              <a:t>Attività</a:t>
            </a:r>
            <a:r>
              <a:rPr lang="it-IT" sz="1800" dirty="0" smtClean="0"/>
              <a:t>: presentazione della prima parte della brochure «Democrazia»; riflessione tra gli studenti e dibattito; relazione intermedia; visite culturali; valutazione delle pratiche pedagogiche messe in atto</a:t>
            </a:r>
          </a:p>
          <a:p>
            <a:endParaRPr lang="it-IT" sz="1800" dirty="0"/>
          </a:p>
          <a:p>
            <a:r>
              <a:rPr lang="it-IT" dirty="0" smtClean="0"/>
              <a:t>II MOBILITA’ – </a:t>
            </a:r>
            <a:r>
              <a:rPr lang="it-IT" dirty="0" err="1" smtClean="0"/>
              <a:t>Thuin</a:t>
            </a:r>
            <a:r>
              <a:rPr lang="it-IT" dirty="0" smtClean="0"/>
              <a:t> 8-12 maggio 2016</a:t>
            </a:r>
          </a:p>
          <a:p>
            <a:pPr marL="0" indent="0">
              <a:buNone/>
            </a:pPr>
            <a:r>
              <a:rPr lang="it-IT" sz="1800" u="sng" dirty="0" smtClean="0"/>
              <a:t>Attività</a:t>
            </a:r>
            <a:r>
              <a:rPr lang="it-IT" sz="1800" dirty="0"/>
              <a:t>: presentazione </a:t>
            </a:r>
            <a:r>
              <a:rPr lang="it-IT" sz="1800" dirty="0" smtClean="0"/>
              <a:t>del video con le interviste sulla democrazia e del </a:t>
            </a:r>
            <a:r>
              <a:rPr lang="it-IT" sz="1800" dirty="0" err="1" smtClean="0"/>
              <a:t>Power</a:t>
            </a:r>
            <a:r>
              <a:rPr lang="it-IT" sz="1800" dirty="0" smtClean="0"/>
              <a:t> </a:t>
            </a:r>
            <a:r>
              <a:rPr lang="it-IT" sz="1800" dirty="0" err="1" smtClean="0"/>
              <a:t>point</a:t>
            </a:r>
            <a:r>
              <a:rPr lang="it-IT" sz="1800" dirty="0" smtClean="0"/>
              <a:t>; riflessione </a:t>
            </a:r>
            <a:r>
              <a:rPr lang="it-IT" sz="1800" dirty="0"/>
              <a:t>tra gli studenti e dibattito; relazione intermedia; visite culturali; valutazione delle pratiche pedagogiche messe in </a:t>
            </a:r>
            <a:r>
              <a:rPr lang="it-IT" sz="1800" dirty="0" smtClean="0"/>
              <a:t>atto</a:t>
            </a:r>
          </a:p>
          <a:p>
            <a:pPr marL="0" indent="0">
              <a:buNone/>
            </a:pPr>
            <a:endParaRPr lang="it-IT" sz="1800" dirty="0"/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III MOBILITA’ – Armenio </a:t>
            </a:r>
            <a:r>
              <a:rPr lang="it-IT" dirty="0" err="1" smtClean="0"/>
              <a:t>Larissa</a:t>
            </a:r>
            <a:r>
              <a:rPr lang="it-IT" dirty="0" smtClean="0"/>
              <a:t> 4-8 settembre 2016</a:t>
            </a:r>
          </a:p>
          <a:p>
            <a:pPr marL="0" indent="0">
              <a:buNone/>
            </a:pPr>
            <a:r>
              <a:rPr lang="it-IT" sz="1800" u="sng" dirty="0" smtClean="0"/>
              <a:t>Riunione di coordinamento</a:t>
            </a:r>
            <a:r>
              <a:rPr lang="it-IT" sz="1800" dirty="0" smtClean="0"/>
              <a:t>: messa a punto dello spettacolo teatrale; regolamento del concorso per la stesura del manifesto dello spettacolo.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/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Programma degli incontri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853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 fontScale="85000" lnSpcReduction="10000"/>
          </a:bodyPr>
          <a:lstStyle/>
          <a:p>
            <a:r>
              <a:rPr lang="it-IT" sz="2800" dirty="0" smtClean="0"/>
              <a:t>IV  </a:t>
            </a:r>
            <a:r>
              <a:rPr lang="it-IT" sz="2800" dirty="0"/>
              <a:t>MOBILITA’  - Agropoli </a:t>
            </a:r>
            <a:r>
              <a:rPr lang="it-IT" sz="2800" dirty="0" smtClean="0"/>
              <a:t>13-17 novembre 2016</a:t>
            </a:r>
            <a:endParaRPr lang="it-IT" sz="2800" dirty="0"/>
          </a:p>
          <a:p>
            <a:pPr marL="0" indent="0" algn="just">
              <a:buNone/>
            </a:pPr>
            <a:r>
              <a:rPr lang="it-IT" u="sng" dirty="0"/>
              <a:t>Attività</a:t>
            </a:r>
            <a:r>
              <a:rPr lang="it-IT" dirty="0"/>
              <a:t>: </a:t>
            </a:r>
            <a:r>
              <a:rPr lang="it-IT" dirty="0" smtClean="0"/>
              <a:t>rappresentazione teatrale in lingua dell’</a:t>
            </a:r>
            <a:r>
              <a:rPr lang="it-IT" dirty="0" err="1" smtClean="0"/>
              <a:t>Orestea</a:t>
            </a:r>
            <a:r>
              <a:rPr lang="it-IT" dirty="0" smtClean="0"/>
              <a:t>; scelta del cartellone per lo spettacolo finale; visite </a:t>
            </a:r>
            <a:r>
              <a:rPr lang="it-IT" dirty="0"/>
              <a:t>culturali; valutazione delle pratiche pedagogiche messe in atto</a:t>
            </a:r>
          </a:p>
          <a:p>
            <a:endParaRPr lang="it-IT" dirty="0"/>
          </a:p>
          <a:p>
            <a:r>
              <a:rPr lang="it-IT" sz="3100" dirty="0" smtClean="0"/>
              <a:t>V </a:t>
            </a:r>
            <a:r>
              <a:rPr lang="it-IT" sz="3100" dirty="0"/>
              <a:t>MOBILITA’ – </a:t>
            </a:r>
            <a:r>
              <a:rPr lang="it-IT" sz="3100" dirty="0" err="1" smtClean="0"/>
              <a:t>Drimos</a:t>
            </a:r>
            <a:r>
              <a:rPr lang="it-IT" sz="3100" dirty="0" smtClean="0"/>
              <a:t> 28 marzo-1 aprile 2017</a:t>
            </a:r>
            <a:endParaRPr lang="it-IT" sz="3100" dirty="0"/>
          </a:p>
          <a:p>
            <a:pPr marL="0" indent="0">
              <a:buNone/>
            </a:pPr>
            <a:r>
              <a:rPr lang="it-IT" u="sng" dirty="0"/>
              <a:t>Attività</a:t>
            </a:r>
            <a:r>
              <a:rPr lang="it-IT" dirty="0"/>
              <a:t>: presentazione </a:t>
            </a:r>
            <a:r>
              <a:rPr lang="it-IT" dirty="0" smtClean="0"/>
              <a:t>della seconda parte della brochure sulla </a:t>
            </a:r>
            <a:r>
              <a:rPr lang="it-IT" dirty="0"/>
              <a:t>democrazia e del </a:t>
            </a:r>
            <a:r>
              <a:rPr lang="it-IT" dirty="0" smtClean="0"/>
              <a:t>filmato «Gli eroi dell’</a:t>
            </a:r>
            <a:r>
              <a:rPr lang="it-IT" dirty="0" err="1" smtClean="0"/>
              <a:t>Orestea</a:t>
            </a:r>
            <a:r>
              <a:rPr lang="it-IT" dirty="0" smtClean="0"/>
              <a:t>»; Presentazione dei modelli del teatro greco; </a:t>
            </a:r>
            <a:r>
              <a:rPr lang="it-IT" dirty="0"/>
              <a:t>relazione intermedia; visite culturali; valutazione delle pratiche pedagogiche messe in atto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Wingdings" pitchFamily="2" charset="2"/>
              <a:buChar char="§"/>
            </a:pPr>
            <a:r>
              <a:rPr lang="it-IT" sz="3100" dirty="0" smtClean="0"/>
              <a:t>VI </a:t>
            </a:r>
            <a:r>
              <a:rPr lang="it-IT" sz="3100" dirty="0"/>
              <a:t>MOBILITA’ – Armenio </a:t>
            </a:r>
            <a:r>
              <a:rPr lang="it-IT" sz="3100" dirty="0" err="1"/>
              <a:t>Larissa</a:t>
            </a:r>
            <a:r>
              <a:rPr lang="it-IT" sz="3100" dirty="0"/>
              <a:t> </a:t>
            </a:r>
            <a:r>
              <a:rPr lang="it-IT" sz="3100" dirty="0" smtClean="0"/>
              <a:t>8-13 maggio 2017</a:t>
            </a:r>
            <a:endParaRPr lang="it-IT" sz="3100" dirty="0"/>
          </a:p>
          <a:p>
            <a:r>
              <a:rPr lang="it-IT" dirty="0" smtClean="0"/>
              <a:t>Attività: Rappresentazione teatrale dell’</a:t>
            </a:r>
            <a:r>
              <a:rPr lang="it-IT" dirty="0" err="1" smtClean="0"/>
              <a:t>Orestea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Programma degli incontri</a:t>
            </a:r>
          </a:p>
        </p:txBody>
      </p:sp>
    </p:spTree>
    <p:extLst>
      <p:ext uri="{BB962C8B-B14F-4D97-AF65-F5344CB8AC3E}">
        <p14:creationId xmlns:p14="http://schemas.microsoft.com/office/powerpoint/2010/main" val="89255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Forte motivazione per il Progetto</a:t>
            </a:r>
          </a:p>
          <a:p>
            <a:r>
              <a:rPr lang="it-IT" dirty="0" smtClean="0"/>
              <a:t>Interesse per il confronto culturale</a:t>
            </a:r>
          </a:p>
          <a:p>
            <a:r>
              <a:rPr lang="it-IT" dirty="0" smtClean="0"/>
              <a:t>Competenze linguistiche e storico-culturali</a:t>
            </a:r>
          </a:p>
          <a:p>
            <a:r>
              <a:rPr lang="it-IT" dirty="0" smtClean="0"/>
              <a:t>Esperienze teatrali pregresse</a:t>
            </a:r>
          </a:p>
          <a:p>
            <a:r>
              <a:rPr lang="it-IT" dirty="0" smtClean="0"/>
              <a:t>Esperienze in altri progetti</a:t>
            </a:r>
          </a:p>
          <a:p>
            <a:r>
              <a:rPr lang="it-IT" smtClean="0"/>
              <a:t>Esiti scolastici</a:t>
            </a:r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 di selezione degli studenti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685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GRAZIE </a:t>
            </a:r>
            <a:br>
              <a:rPr lang="it-IT" dirty="0" smtClean="0"/>
            </a:br>
            <a:r>
              <a:rPr lang="it-IT" dirty="0" smtClean="0"/>
              <a:t>PER L’ATTENZIONE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695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nde">
  <a:themeElements>
    <a:clrScheme name="Ond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nde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nde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707</TotalTime>
  <Words>597</Words>
  <Application>Microsoft Office PowerPoint</Application>
  <PresentationFormat>Presentazione su schermo (4:3)</PresentationFormat>
  <Paragraphs>83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Onde</vt:lpstr>
      <vt:lpstr>ERASMUS PLUS</vt:lpstr>
      <vt:lpstr>COS'È ERASMUS PLUS</vt:lpstr>
      <vt:lpstr>Obiettivi del programma Erasmus</vt:lpstr>
      <vt:lpstr>Struttura di Erasmus plus</vt:lpstr>
      <vt:lpstr>Il progetto Erasmus del nostro Istituto</vt:lpstr>
      <vt:lpstr>Temi del Progetto</vt:lpstr>
      <vt:lpstr>Azioni previste nel Progetto</vt:lpstr>
      <vt:lpstr>Azioni previste nel Progetto</vt:lpstr>
      <vt:lpstr>Obiettivi del Progetto</vt:lpstr>
      <vt:lpstr>Programma degli incontri</vt:lpstr>
      <vt:lpstr>Programma degli incontri</vt:lpstr>
      <vt:lpstr>Criteri di selezione degli studenti</vt:lpstr>
      <vt:lpstr>GRAZIE  PER L’ATTENZIONE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PLUS</dc:title>
  <dc:creator>io</dc:creator>
  <cp:lastModifiedBy>io</cp:lastModifiedBy>
  <cp:revision>32</cp:revision>
  <dcterms:created xsi:type="dcterms:W3CDTF">2015-11-01T21:11:03Z</dcterms:created>
  <dcterms:modified xsi:type="dcterms:W3CDTF">2015-11-04T18:47:25Z</dcterms:modified>
</cp:coreProperties>
</file>